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Lst>
  <p:notesMasterIdLst>
    <p:notesMasterId r:id="rId36"/>
  </p:notesMasterIdLst>
  <p:sldIdLst>
    <p:sldId id="257" r:id="rId7"/>
    <p:sldId id="324" r:id="rId8"/>
    <p:sldId id="261" r:id="rId9"/>
    <p:sldId id="303" r:id="rId10"/>
    <p:sldId id="304" r:id="rId11"/>
    <p:sldId id="263" r:id="rId12"/>
    <p:sldId id="266" r:id="rId13"/>
    <p:sldId id="315" r:id="rId14"/>
    <p:sldId id="316" r:id="rId15"/>
    <p:sldId id="297" r:id="rId16"/>
    <p:sldId id="309" r:id="rId17"/>
    <p:sldId id="268" r:id="rId18"/>
    <p:sldId id="284" r:id="rId19"/>
    <p:sldId id="285" r:id="rId20"/>
    <p:sldId id="317" r:id="rId21"/>
    <p:sldId id="275" r:id="rId22"/>
    <p:sldId id="323" r:id="rId23"/>
    <p:sldId id="318" r:id="rId24"/>
    <p:sldId id="319" r:id="rId25"/>
    <p:sldId id="321" r:id="rId26"/>
    <p:sldId id="320" r:id="rId27"/>
    <p:sldId id="290" r:id="rId28"/>
    <p:sldId id="276" r:id="rId29"/>
    <p:sldId id="322" r:id="rId30"/>
    <p:sldId id="305" r:id="rId31"/>
    <p:sldId id="313" r:id="rId32"/>
    <p:sldId id="314" r:id="rId33"/>
    <p:sldId id="326" r:id="rId34"/>
    <p:sldId id="32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77" y="43"/>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13A97-D451-41F0-89D8-0408AD5119E6}" type="datetimeFigureOut">
              <a:rPr lang="en-IN" smtClean="0"/>
              <a:pPr/>
              <a:t>04-05-2019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A74BE-F058-4C4C-9083-FE928F725F16}" type="slidenum">
              <a:rPr lang="en-IN" smtClean="0"/>
              <a:pPr/>
              <a:t>‹#›</a:t>
            </a:fld>
            <a:endParaRPr lang="en-IN"/>
          </a:p>
        </p:txBody>
      </p:sp>
    </p:spTree>
    <p:extLst>
      <p:ext uri="{BB962C8B-B14F-4D97-AF65-F5344CB8AC3E}">
        <p14:creationId xmlns:p14="http://schemas.microsoft.com/office/powerpoint/2010/main" val="165714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DADB19D-7178-41E4-B77E-960AD4EA1EDB}" type="datetime1">
              <a:rPr lang="en-IN" smtClean="0"/>
              <a:t>04-05-2019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808CC1-5D8A-4E7C-BE02-4CF25EC8B294}" type="slidenum">
              <a:rPr lang="en-IN" smtClean="0"/>
              <a:pPr/>
              <a:t>‹#›</a:t>
            </a:fld>
            <a:endParaRPr lang="en-IN"/>
          </a:p>
        </p:txBody>
      </p:sp>
    </p:spTree>
    <p:extLst>
      <p:ext uri="{BB962C8B-B14F-4D97-AF65-F5344CB8AC3E}">
        <p14:creationId xmlns:p14="http://schemas.microsoft.com/office/powerpoint/2010/main" val="2906081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DED2F61-9C69-428E-A1F3-623322330899}" type="datetime1">
              <a:rPr lang="en-IN" smtClean="0"/>
              <a:t>04-05-2019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808CC1-5D8A-4E7C-BE02-4CF25EC8B294}" type="slidenum">
              <a:rPr lang="en-IN" smtClean="0"/>
              <a:pPr/>
              <a:t>‹#›</a:t>
            </a:fld>
            <a:endParaRPr lang="en-IN"/>
          </a:p>
        </p:txBody>
      </p:sp>
    </p:spTree>
    <p:extLst>
      <p:ext uri="{BB962C8B-B14F-4D97-AF65-F5344CB8AC3E}">
        <p14:creationId xmlns:p14="http://schemas.microsoft.com/office/powerpoint/2010/main" val="93067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57AEEF-AB46-4D3B-BB5A-EC98F395A716}" type="datetime1">
              <a:rPr lang="en-IN" smtClean="0"/>
              <a:t>04-05-2019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808CC1-5D8A-4E7C-BE02-4CF25EC8B294}" type="slidenum">
              <a:rPr lang="en-IN" smtClean="0"/>
              <a:pPr/>
              <a:t>‹#›</a:t>
            </a:fld>
            <a:endParaRPr lang="en-IN"/>
          </a:p>
        </p:txBody>
      </p:sp>
    </p:spTree>
    <p:extLst>
      <p:ext uri="{BB962C8B-B14F-4D97-AF65-F5344CB8AC3E}">
        <p14:creationId xmlns:p14="http://schemas.microsoft.com/office/powerpoint/2010/main" val="2748277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FC6BA48-BF56-4BAA-BF22-934A89E4EB12}"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8088568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D57233-417B-4BFF-BF18-5D665EFB02CB}"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132793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DB5632-0AD6-4FDE-BC99-B28478FA31C3}" type="datetime1">
              <a:rPr kumimoji="0" lang="en-IN" sz="1200" b="0" i="0" u="none" strike="noStrike" kern="1200" cap="none" spc="0" normalizeH="0" baseline="0" noProof="0" smtClean="0">
                <a:ln>
                  <a:noFill/>
                </a:ln>
                <a:solidFill>
                  <a:srgbClr val="ACCBF9"/>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ACCBF9"/>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7" name="Freeform 6"/>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7001540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583F41-ECFB-4B4F-A714-0DB3AFA070D2}"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942583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A8E4C8-D100-4A61-8D32-1E5A6C2E3798}"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333575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A9C3D7-5674-4FF0-B04C-AFB6AF41EC2B}"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339526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614F4E-38AF-4E71-91FA-176F04D9C2C4}"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151175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EA483C2-8F2B-4823-A845-B473BE6BB216}"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1520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98DB569-5998-49CE-8F08-E22E026B70B3}" type="datetime1">
              <a:rPr lang="en-IN" smtClean="0"/>
              <a:t>04-05-2019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808CC1-5D8A-4E7C-BE02-4CF25EC8B294}" type="slidenum">
              <a:rPr lang="en-IN" smtClean="0"/>
              <a:pPr/>
              <a:t>‹#›</a:t>
            </a:fld>
            <a:endParaRPr lang="en-IN"/>
          </a:p>
        </p:txBody>
      </p:sp>
    </p:spTree>
    <p:extLst>
      <p:ext uri="{BB962C8B-B14F-4D97-AF65-F5344CB8AC3E}">
        <p14:creationId xmlns:p14="http://schemas.microsoft.com/office/powerpoint/2010/main" val="3639851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E373822-3F11-4673-BA70-6A100F50A345}"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890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7E132-9642-4F45-939A-052CF71CB922}"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803934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B07EE3-511B-4232-9A01-12D1C34056BA}"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844704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BAD1988-CF9A-4C07-BD17-316FA85F5D7F}"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65481113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0B0847-BA1A-4D9F-A139-795296DE11C1}"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3996529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06046B6-E557-4D52-AFE3-00D18A270D75}" type="datetime1">
              <a:rPr kumimoji="0" lang="en-IN" sz="1200" b="0" i="0" u="none" strike="noStrike" kern="1200" cap="none" spc="0" normalizeH="0" baseline="0" noProof="0" smtClean="0">
                <a:ln>
                  <a:noFill/>
                </a:ln>
                <a:solidFill>
                  <a:srgbClr val="ACCBF9"/>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ACCBF9"/>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7" name="Freeform 6"/>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94284763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69BB37-EB33-44E1-BD02-231443BDBE1D}"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6812516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6A76E9-CE41-49CA-9E35-F86778DCED09}"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983905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2B55FE-8CAD-4C85-ACE8-162A180F9C83}"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7112929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74EBC7-F243-4414-9BCC-067299EE77E9}"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37684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AAB2CC-6E58-4B46-9F74-7F63D3C1C0F3}" type="datetime1">
              <a:rPr lang="en-IN" smtClean="0"/>
              <a:t>04-05-2019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808CC1-5D8A-4E7C-BE02-4CF25EC8B294}" type="slidenum">
              <a:rPr lang="en-IN" smtClean="0"/>
              <a:pPr/>
              <a:t>‹#›</a:t>
            </a:fld>
            <a:endParaRPr lang="en-IN"/>
          </a:p>
        </p:txBody>
      </p:sp>
    </p:spTree>
    <p:extLst>
      <p:ext uri="{BB962C8B-B14F-4D97-AF65-F5344CB8AC3E}">
        <p14:creationId xmlns:p14="http://schemas.microsoft.com/office/powerpoint/2010/main" val="1668852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E678BE2-9FF2-454F-A861-418FD6781AEA}"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4423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4F869FF-8FF7-4F28-9938-4C183BC3FFD8}"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12665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14E68D-0A07-48EC-BF4C-D44927639B48}"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825903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E225C2-3BD0-46B4-915D-EA0A18531A8C}"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8837599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D53AB4C-0121-4D36-B57D-AB3619F18B96}"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9158398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1C240C0-9A10-4860-8264-1D753FA264AB}"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339013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F285360-6575-4350-BC6A-6437AD832858}" type="datetime1">
              <a:rPr kumimoji="0" lang="en-IN" sz="1200" b="0" i="0" u="none" strike="noStrike" kern="1200" cap="none" spc="0" normalizeH="0" baseline="0" noProof="0" smtClean="0">
                <a:ln>
                  <a:noFill/>
                </a:ln>
                <a:solidFill>
                  <a:srgbClr val="ACCBF9"/>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ACCBF9"/>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7" name="Freeform 6"/>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494285546"/>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544E73-F155-4D5C-9FF3-5DBB073CCDA7}"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770820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AFE093-301A-426D-9D91-58A9DE55D8C8}"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622861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CE7A6F-5450-43E6-A478-523443BCD274}"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5687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06BEFBF-E48F-4BEF-92E9-E370E1218799}" type="datetime1">
              <a:rPr lang="en-IN" smtClean="0"/>
              <a:t>04-05-2019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808CC1-5D8A-4E7C-BE02-4CF25EC8B294}" type="slidenum">
              <a:rPr lang="en-IN" smtClean="0"/>
              <a:pPr/>
              <a:t>‹#›</a:t>
            </a:fld>
            <a:endParaRPr lang="en-IN"/>
          </a:p>
        </p:txBody>
      </p:sp>
    </p:spTree>
    <p:extLst>
      <p:ext uri="{BB962C8B-B14F-4D97-AF65-F5344CB8AC3E}">
        <p14:creationId xmlns:p14="http://schemas.microsoft.com/office/powerpoint/2010/main" val="5361675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511A9B-E30E-42C3-A328-3E25554747FE}"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9287831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B29295B-DDDC-4F3D-AF8A-994397FE1E5E}"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54407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7218D65-26EA-4EC5-89DC-59A36785E3C6}"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00237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94EE13-338E-404A-9C96-EE801F5EA278}"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2107388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EDC57E-5D9B-4326-8E5A-968862F9565F}"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1789218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667820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330014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109931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03810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25122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200613A-7DB3-45B9-9690-43D430C4C8CC}" type="datetime1">
              <a:rPr lang="en-IN" smtClean="0"/>
              <a:t>04-05-2019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808CC1-5D8A-4E7C-BE02-4CF25EC8B294}" type="slidenum">
              <a:rPr lang="en-IN" smtClean="0"/>
              <a:pPr/>
              <a:t>‹#›</a:t>
            </a:fld>
            <a:endParaRPr lang="en-IN"/>
          </a:p>
        </p:txBody>
      </p:sp>
    </p:spTree>
    <p:extLst>
      <p:ext uri="{BB962C8B-B14F-4D97-AF65-F5344CB8AC3E}">
        <p14:creationId xmlns:p14="http://schemas.microsoft.com/office/powerpoint/2010/main" val="42351451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619849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676345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887191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464671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006675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343949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44300542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4018083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ACCBF9"/>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ACCBF9"/>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ACCBF9"/>
              </a:solidFill>
              <a:effectLst/>
              <a:uLnTx/>
              <a:uFillTx/>
              <a:latin typeface="Franklin Gothic Book" panose="020B0503020102020204"/>
              <a:ea typeface="+mn-ea"/>
              <a:cs typeface="+mn-cs"/>
            </a:endParaRPr>
          </a:p>
        </p:txBody>
      </p:sp>
      <p:sp>
        <p:nvSpPr>
          <p:cNvPr id="7" name="Freeform 6"/>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31009740"/>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956602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6D1DBBA-A6F6-46E6-AC92-6C4F8483E16C}" type="datetime1">
              <a:rPr lang="en-IN" smtClean="0"/>
              <a:t>04-05-2019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808CC1-5D8A-4E7C-BE02-4CF25EC8B294}" type="slidenum">
              <a:rPr lang="en-IN" smtClean="0"/>
              <a:pPr/>
              <a:t>‹#›</a:t>
            </a:fld>
            <a:endParaRPr lang="en-IN"/>
          </a:p>
        </p:txBody>
      </p:sp>
    </p:spTree>
    <p:extLst>
      <p:ext uri="{BB962C8B-B14F-4D97-AF65-F5344CB8AC3E}">
        <p14:creationId xmlns:p14="http://schemas.microsoft.com/office/powerpoint/2010/main" val="3943766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2985514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9741276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3390831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724674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6072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6533399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104322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E2C82-8674-42CB-BE7B-53ED091CC01C}" type="datetime1">
              <a:rPr lang="en-IN" smtClean="0"/>
              <a:t>04-05-2019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808CC1-5D8A-4E7C-BE02-4CF25EC8B294}" type="slidenum">
              <a:rPr lang="en-IN" smtClean="0"/>
              <a:pPr/>
              <a:t>‹#›</a:t>
            </a:fld>
            <a:endParaRPr lang="en-IN"/>
          </a:p>
        </p:txBody>
      </p:sp>
    </p:spTree>
    <p:extLst>
      <p:ext uri="{BB962C8B-B14F-4D97-AF65-F5344CB8AC3E}">
        <p14:creationId xmlns:p14="http://schemas.microsoft.com/office/powerpoint/2010/main" val="2386279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2755BA9-9698-4B31-A3F7-822489B2C559}" type="datetime1">
              <a:rPr lang="en-IN" smtClean="0"/>
              <a:t>04-05-2019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808CC1-5D8A-4E7C-BE02-4CF25EC8B294}" type="slidenum">
              <a:rPr lang="en-IN" smtClean="0"/>
              <a:pPr/>
              <a:t>‹#›</a:t>
            </a:fld>
            <a:endParaRPr lang="en-IN"/>
          </a:p>
        </p:txBody>
      </p:sp>
    </p:spTree>
    <p:extLst>
      <p:ext uri="{BB962C8B-B14F-4D97-AF65-F5344CB8AC3E}">
        <p14:creationId xmlns:p14="http://schemas.microsoft.com/office/powerpoint/2010/main" val="4208059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DA698B4-BEF5-496D-9FD5-7AC6AAFBC164}" type="datetime1">
              <a:rPr lang="en-IN" smtClean="0"/>
              <a:t>04-05-2019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808CC1-5D8A-4E7C-BE02-4CF25EC8B294}" type="slidenum">
              <a:rPr lang="en-IN" smtClean="0"/>
              <a:pPr/>
              <a:t>‹#›</a:t>
            </a:fld>
            <a:endParaRPr lang="en-IN"/>
          </a:p>
        </p:txBody>
      </p:sp>
    </p:spTree>
    <p:extLst>
      <p:ext uri="{BB962C8B-B14F-4D97-AF65-F5344CB8AC3E}">
        <p14:creationId xmlns:p14="http://schemas.microsoft.com/office/powerpoint/2010/main" val="1935047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E5C97-2DF1-4354-9EED-97E9B30C72F3}" type="datetime1">
              <a:rPr lang="en-IN" smtClean="0"/>
              <a:t>04-05-2019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08CC1-5D8A-4E7C-BE02-4CF25EC8B294}" type="slidenum">
              <a:rPr lang="en-IN" smtClean="0"/>
              <a:pPr/>
              <a:t>‹#›</a:t>
            </a:fld>
            <a:endParaRPr lang="en-IN"/>
          </a:p>
        </p:txBody>
      </p:sp>
    </p:spTree>
    <p:extLst>
      <p:ext uri="{BB962C8B-B14F-4D97-AF65-F5344CB8AC3E}">
        <p14:creationId xmlns:p14="http://schemas.microsoft.com/office/powerpoint/2010/main" val="1434248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9D1A2FC-F332-4B8E-991C-27CCC919ECDC}"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76743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11D9A05-ACB5-45DC-89C1-59CA6217A9C4}"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28382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97E50F-4092-4F77-A481-836CF375D243}" type="datetime1">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04062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A342F0C-069C-4DB4-AB86-075922591D64}" type="datetimeFigureOut">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0808CC1-5D8A-4E7C-BE02-4CF25EC8B294}" type="slidenum">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347918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96F2D7C-ACA2-4846-B1E8-4FD4BC108B36}" type="datetimeFigureOut">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04-05-2019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0164718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hemeOverride" Target="../theme/themeOverride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hemeOverride" Target="../theme/themeOverride4.xml"/></Relationships>
</file>

<file path=ppt/slides/_rels/slide2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Layout" Target="../slideLayouts/slideLayout45.xml"/><Relationship Id="rId6" Type="http://schemas.openxmlformats.org/officeDocument/2006/relationships/image" Target="../media/image19.jpeg"/><Relationship Id="rId5" Type="http://schemas.openxmlformats.org/officeDocument/2006/relationships/image" Target="../media/image4.jpeg"/><Relationship Id="rId4" Type="http://schemas.openxmlformats.org/officeDocument/2006/relationships/image" Target="../media/image18.gif"/></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jpe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18746" y="838304"/>
            <a:ext cx="6307461" cy="1120166"/>
          </a:xfrm>
        </p:spPr>
        <p:txBody>
          <a:bodyPr/>
          <a:lstStyle/>
          <a:p>
            <a:r>
              <a:rPr lang="en-US" sz="4400" b="1" u="sng" dirty="0" smtClean="0">
                <a:effectLst>
                  <a:outerShdw blurRad="38100" dist="38100" dir="2700000" algn="tl">
                    <a:srgbClr val="000000">
                      <a:alpha val="43137"/>
                    </a:srgbClr>
                  </a:outerShdw>
                </a:effectLst>
              </a:rPr>
              <a:t>RTU –MAJOR PROJECT</a:t>
            </a:r>
            <a:endParaRPr lang="en-US" sz="4400" b="1" u="sng" dirty="0">
              <a:effectLst>
                <a:outerShdw blurRad="38100" dist="38100" dir="2700000" algn="tl">
                  <a:srgbClr val="000000">
                    <a:alpha val="43137"/>
                  </a:srgbClr>
                </a:outerShdw>
              </a:effectLst>
            </a:endParaRPr>
          </a:p>
        </p:txBody>
      </p:sp>
      <p:sp>
        <p:nvSpPr>
          <p:cNvPr id="6" name="Text Placeholder 3"/>
          <p:cNvSpPr txBox="1">
            <a:spLocks/>
          </p:cNvSpPr>
          <p:nvPr/>
        </p:nvSpPr>
        <p:spPr>
          <a:xfrm>
            <a:off x="6284114" y="2243320"/>
            <a:ext cx="4414683" cy="797294"/>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242852"/>
                </a:solidFill>
                <a:latin typeface="Franklin Gothic Book" panose="020B0503020102020204"/>
              </a:rPr>
              <a:t>8</a:t>
            </a:r>
            <a:r>
              <a:rPr kumimoji="0" lang="en-US" sz="2000" b="1" i="0" u="none" strike="noStrike" kern="1200" cap="none" spc="0" normalizeH="0" baseline="30000" noProof="0" dirty="0" smtClean="0">
                <a:ln>
                  <a:noFill/>
                </a:ln>
                <a:solidFill>
                  <a:srgbClr val="242852"/>
                </a:solidFill>
                <a:effectLst/>
                <a:uLnTx/>
                <a:uFillTx/>
                <a:latin typeface="Franklin Gothic Book" panose="020B0503020102020204"/>
                <a:ea typeface="+mn-ea"/>
                <a:cs typeface="+mn-cs"/>
              </a:rPr>
              <a:t>TH</a:t>
            </a:r>
            <a:r>
              <a:rPr kumimoji="0" lang="en-US" sz="20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rPr>
              <a:t> SEM I.T. (Information Technology)  </a:t>
            </a:r>
            <a:endParaRPr kumimoji="0" lang="en-US" sz="20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sp>
        <p:nvSpPr>
          <p:cNvPr id="7" name="Text Placeholder 4"/>
          <p:cNvSpPr txBox="1">
            <a:spLocks/>
          </p:cNvSpPr>
          <p:nvPr/>
        </p:nvSpPr>
        <p:spPr>
          <a:xfrm>
            <a:off x="6284114" y="2930514"/>
            <a:ext cx="3483414" cy="396090"/>
          </a:xfrm>
          <a:prstGeom prst="rect">
            <a:avLst/>
          </a:prstGeom>
        </p:spPr>
        <p:txBody>
          <a:bodyPr vert="horz" lIns="91440" tIns="45720" rIns="91440" bIns="45720" rtlCol="0" anchor="ctr"/>
          <a:lstStyle>
            <a:defPPr>
              <a:defRPr lang="en-US"/>
            </a:defPPr>
            <a:lvl1pPr marL="0" algn="ctr"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242852"/>
                </a:solidFill>
                <a:latin typeface="Franklin Gothic Book" panose="020B0503020102020204"/>
              </a:rPr>
              <a:t>04-05</a:t>
            </a:r>
            <a:r>
              <a:rPr kumimoji="0" lang="en-US" sz="20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rPr>
              <a:t>-2019</a:t>
            </a:r>
            <a:endParaRPr kumimoji="0" lang="en-US" sz="20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sp>
        <p:nvSpPr>
          <p:cNvPr id="9" name="Text Placeholder 3"/>
          <p:cNvSpPr txBox="1">
            <a:spLocks/>
          </p:cNvSpPr>
          <p:nvPr/>
        </p:nvSpPr>
        <p:spPr>
          <a:xfrm>
            <a:off x="6284114" y="4297508"/>
            <a:ext cx="3788216" cy="530416"/>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242852"/>
                </a:solidFill>
                <a:latin typeface="Franklin Gothic Book" panose="020B0503020102020204"/>
              </a:rPr>
              <a:t>ARUNDHATI</a:t>
            </a:r>
            <a:endParaRPr kumimoji="0" lang="en-US" sz="24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847" y="1592827"/>
            <a:ext cx="3139846" cy="3189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 Placeholder 3"/>
          <p:cNvSpPr txBox="1">
            <a:spLocks/>
          </p:cNvSpPr>
          <p:nvPr/>
        </p:nvSpPr>
        <p:spPr>
          <a:xfrm>
            <a:off x="6284114" y="3325464"/>
            <a:ext cx="3788216" cy="530416"/>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242852"/>
                </a:solidFill>
                <a:latin typeface="Franklin Gothic Book" panose="020B0503020102020204"/>
              </a:rPr>
              <a:t>HARSHUL </a:t>
            </a:r>
            <a:r>
              <a:rPr lang="en-US" sz="2400" b="1" dirty="0">
                <a:solidFill>
                  <a:srgbClr val="242852"/>
                </a:solidFill>
                <a:latin typeface="Franklin Gothic Book" panose="020B0503020102020204"/>
              </a:rPr>
              <a:t>S</a:t>
            </a:r>
            <a:r>
              <a:rPr lang="en-US" sz="2400" b="1" dirty="0" smtClean="0">
                <a:solidFill>
                  <a:srgbClr val="242852"/>
                </a:solidFill>
                <a:latin typeface="Franklin Gothic Book" panose="020B0503020102020204"/>
              </a:rPr>
              <a:t>HARMA</a:t>
            </a:r>
            <a:endParaRPr kumimoji="0" lang="en-US" sz="24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sp>
        <p:nvSpPr>
          <p:cNvPr id="11" name="Text Placeholder 3"/>
          <p:cNvSpPr txBox="1">
            <a:spLocks/>
          </p:cNvSpPr>
          <p:nvPr/>
        </p:nvSpPr>
        <p:spPr>
          <a:xfrm>
            <a:off x="6284114" y="3812056"/>
            <a:ext cx="3788216" cy="530416"/>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rPr>
              <a:t>PALLAV SHUKLA</a:t>
            </a:r>
            <a:endParaRPr kumimoji="0" lang="en-US" sz="24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sp>
        <p:nvSpPr>
          <p:cNvPr id="12" name="Text Placeholder 3"/>
          <p:cNvSpPr txBox="1">
            <a:spLocks/>
          </p:cNvSpPr>
          <p:nvPr/>
        </p:nvSpPr>
        <p:spPr>
          <a:xfrm>
            <a:off x="6284114" y="4782511"/>
            <a:ext cx="4569814" cy="530416"/>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rPr>
              <a:t>Project Mentor : Mr. </a:t>
            </a:r>
            <a:r>
              <a:rPr lang="en-US" sz="2400" b="1" dirty="0" err="1" smtClean="0">
                <a:solidFill>
                  <a:srgbClr val="242852"/>
                </a:solidFill>
                <a:latin typeface="Franklin Gothic Book" panose="020B0503020102020204"/>
              </a:rPr>
              <a:t>Narendra</a:t>
            </a:r>
            <a:r>
              <a:rPr lang="en-US" sz="2400" b="1" dirty="0" smtClean="0">
                <a:solidFill>
                  <a:srgbClr val="242852"/>
                </a:solidFill>
                <a:latin typeface="Franklin Gothic Book" panose="020B0503020102020204"/>
              </a:rPr>
              <a:t> Singh Patel </a:t>
            </a:r>
            <a:r>
              <a:rPr kumimoji="0" lang="en-US" sz="2400" b="1" i="0" u="none" strike="noStrike" kern="1200" cap="none" spc="0" normalizeH="0" noProof="0" dirty="0" smtClean="0">
                <a:ln>
                  <a:noFill/>
                </a:ln>
                <a:solidFill>
                  <a:srgbClr val="242852"/>
                </a:solidFill>
                <a:effectLst/>
                <a:uLnTx/>
                <a:uFillTx/>
                <a:latin typeface="Franklin Gothic Book" panose="020B0503020102020204"/>
                <a:ea typeface="+mn-ea"/>
                <a:cs typeface="+mn-cs"/>
              </a:rPr>
              <a:t>(Asst. Professor)</a:t>
            </a:r>
            <a:endParaRPr kumimoji="0" lang="en-US" sz="24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sp>
        <p:nvSpPr>
          <p:cNvPr id="13" name="Slide Number Placeholder 1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992558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3394" y="1999078"/>
            <a:ext cx="10618838" cy="4759919"/>
          </a:xfrm>
          <a:noFill/>
          <a:effectLst>
            <a:glow rad="228600">
              <a:srgbClr val="FFFF00">
                <a:alpha val="40000"/>
              </a:srgbClr>
            </a:glow>
          </a:effectLst>
        </p:spPr>
        <p:txBody>
          <a:bodyPr>
            <a:normAutofit lnSpcReduction="10000"/>
          </a:bodyPr>
          <a:lstStyle/>
          <a:p>
            <a:pPr algn="just"/>
            <a:r>
              <a:rPr lang="en-IN" sz="2800" dirty="0" smtClean="0">
                <a:solidFill>
                  <a:srgbClr val="000000"/>
                </a:solidFill>
                <a:latin typeface="Verdana" panose="020B0604030504040204" pitchFamily="34" charset="0"/>
              </a:rPr>
              <a:t>According to the analysis there are many different factors for book wastage:</a:t>
            </a:r>
          </a:p>
          <a:p>
            <a:pPr lvl="1" algn="just"/>
            <a:r>
              <a:rPr lang="en-IN" sz="2800" dirty="0" smtClean="0">
                <a:solidFill>
                  <a:srgbClr val="000000"/>
                </a:solidFill>
                <a:latin typeface="Verdana" panose="020B0604030504040204" pitchFamily="34" charset="0"/>
              </a:rPr>
              <a:t>1)  </a:t>
            </a:r>
            <a:r>
              <a:rPr lang="en-IN" sz="2800" i="0" dirty="0" smtClean="0">
                <a:solidFill>
                  <a:srgbClr val="000000"/>
                </a:solidFill>
                <a:latin typeface="Verdana" panose="020B0604030504040204" pitchFamily="34" charset="0"/>
              </a:rPr>
              <a:t>Due to the less senior junior interaction the user can not sell his/her book.</a:t>
            </a:r>
          </a:p>
          <a:p>
            <a:pPr lvl="1" algn="just"/>
            <a:r>
              <a:rPr lang="en-IN" sz="2800" i="0" dirty="0" smtClean="0">
                <a:solidFill>
                  <a:srgbClr val="000000"/>
                </a:solidFill>
                <a:latin typeface="Verdana" panose="020B0604030504040204" pitchFamily="34" charset="0"/>
              </a:rPr>
              <a:t>2) Xeroxed books neither have a resale value nor can be accepted by the shopkeepers.</a:t>
            </a:r>
          </a:p>
          <a:p>
            <a:pPr lvl="1" algn="just"/>
            <a:r>
              <a:rPr lang="en-IN" sz="2800" i="0" dirty="0" smtClean="0">
                <a:solidFill>
                  <a:srgbClr val="000000"/>
                </a:solidFill>
                <a:latin typeface="Verdana" panose="020B0604030504040204" pitchFamily="34" charset="0"/>
              </a:rPr>
              <a:t>3)  Students often do not get right buyer at the right time.</a:t>
            </a:r>
          </a:p>
          <a:p>
            <a:pPr lvl="1" algn="just"/>
            <a:r>
              <a:rPr lang="en-IN" sz="2800" i="0" dirty="0" smtClean="0">
                <a:solidFill>
                  <a:srgbClr val="000000"/>
                </a:solidFill>
                <a:latin typeface="Verdana" panose="020B0604030504040204" pitchFamily="34" charset="0"/>
              </a:rPr>
              <a:t>4)  Many a times due to the monopoly of the shopkeepers the students compromise to sell their books at a very low price.</a:t>
            </a:r>
          </a:p>
        </p:txBody>
      </p:sp>
      <p:sp>
        <p:nvSpPr>
          <p:cNvPr id="5" name="Rectangle 4"/>
          <p:cNvSpPr/>
          <p:nvPr/>
        </p:nvSpPr>
        <p:spPr>
          <a:xfrm>
            <a:off x="2430633" y="596064"/>
            <a:ext cx="8346709"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CAUSES OF BOOK WASTAGE</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654956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53581" y="647823"/>
            <a:ext cx="6927154"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a:t>
            </a:r>
            <a:r>
              <a:rPr lang="en-US" sz="5400" b="1" noProof="0" dirty="0" smtClean="0">
                <a:ln w="0"/>
                <a:solidFill>
                  <a:srgbClr val="242852"/>
                </a:solidFill>
                <a:effectLst>
                  <a:outerShdw blurRad="38100" dist="38100" dir="2700000" algn="tl">
                    <a:srgbClr val="000000">
                      <a:alpha val="43137"/>
                    </a:srgbClr>
                  </a:outerShdw>
                </a:effectLst>
                <a:latin typeface="Franklin Gothic Book" panose="020B0503020102020204"/>
              </a:rPr>
              <a:t>– FRONT LAYOUT</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7" name="Rectangle 6"/>
          <p:cNvSpPr/>
          <p:nvPr/>
        </p:nvSpPr>
        <p:spPr>
          <a:xfrm>
            <a:off x="5213962" y="6181167"/>
            <a:ext cx="2137701" cy="369332"/>
          </a:xfrm>
          <a:prstGeom prst="rect">
            <a:avLst/>
          </a:prstGeom>
        </p:spPr>
        <p:txBody>
          <a:bodyPr wrap="none">
            <a:spAutoFit/>
          </a:bodyPr>
          <a:lstStyle/>
          <a:p>
            <a:r>
              <a:rPr lang="en-IN" dirty="0" smtClean="0">
                <a:solidFill>
                  <a:srgbClr val="0070C0"/>
                </a:solidFill>
                <a:latin typeface="Calibri" panose="020F0502020204030204" pitchFamily="34" charset="0"/>
              </a:rPr>
              <a:t>END OF PHASE 1 PPT</a:t>
            </a:r>
            <a:endParaRPr lang="en-IN" dirty="0">
              <a:solidFill>
                <a:srgbClr val="0070C0"/>
              </a:solidFill>
              <a:latin typeface="Calibri" panose="020F0502020204030204" pitchFamily="34" charset="0"/>
            </a:endParaRPr>
          </a:p>
        </p:txBody>
      </p:sp>
      <p:pic>
        <p:nvPicPr>
          <p:cNvPr id="2" name="Picture 2" descr="C:\Users\user\Desktop\screenshots\Capture.JPG"/>
          <p:cNvPicPr>
            <a:picLocks noChangeAspect="1" noChangeArrowheads="1"/>
          </p:cNvPicPr>
          <p:nvPr/>
        </p:nvPicPr>
        <p:blipFill>
          <a:blip r:embed="rId3"/>
          <a:srcRect/>
          <a:stretch>
            <a:fillRect/>
          </a:stretch>
        </p:blipFill>
        <p:spPr bwMode="auto">
          <a:xfrm>
            <a:off x="4977442" y="1630392"/>
            <a:ext cx="2631056" cy="4931016"/>
          </a:xfrm>
          <a:prstGeom prst="rect">
            <a:avLst/>
          </a:prstGeom>
          <a:noFill/>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332999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2"/>
          </p:nvPr>
        </p:nvSpPr>
        <p:spPr>
          <a:xfrm>
            <a:off x="329184" y="1892807"/>
            <a:ext cx="5166360" cy="4727448"/>
          </a:xfrm>
        </p:spPr>
        <p:txBody>
          <a:bodyPr>
            <a:normAutofit/>
          </a:bodyPr>
          <a:lstStyle/>
          <a:p>
            <a:pPr marL="457200" indent="-457200">
              <a:buFont typeface="Wingdings" panose="05000000000000000000" pitchFamily="2" charset="2"/>
              <a:buChar char="v"/>
            </a:pPr>
            <a:r>
              <a:rPr lang="en-IN" sz="2800" dirty="0" smtClean="0">
                <a:solidFill>
                  <a:srgbClr val="000000"/>
                </a:solidFill>
                <a:latin typeface="Verdana" panose="020B0604030504040204" pitchFamily="34" charset="0"/>
              </a:rPr>
              <a:t>The sole aim : continues with our app as follows:</a:t>
            </a:r>
          </a:p>
          <a:p>
            <a:pPr marL="457200" indent="-457200">
              <a:buFont typeface="Wingdings" panose="05000000000000000000" pitchFamily="2" charset="2"/>
              <a:buChar char="v"/>
            </a:pPr>
            <a:endParaRPr lang="en-IN" sz="2800" dirty="0" smtClean="0">
              <a:solidFill>
                <a:srgbClr val="000000"/>
              </a:solidFill>
              <a:latin typeface="Verdana" panose="020B0604030504040204" pitchFamily="34" charset="0"/>
            </a:endParaRPr>
          </a:p>
          <a:p>
            <a:pPr lvl="1" algn="just"/>
            <a:r>
              <a:rPr lang="en-IN" sz="2800" dirty="0" smtClean="0">
                <a:solidFill>
                  <a:srgbClr val="000000"/>
                </a:solidFill>
                <a:latin typeface="Verdana" panose="020B0604030504040204" pitchFamily="34" charset="0"/>
              </a:rPr>
              <a:t>-1) </a:t>
            </a:r>
            <a:r>
              <a:rPr lang="en-IN" sz="2800" i="0" dirty="0" smtClean="0">
                <a:solidFill>
                  <a:srgbClr val="000000"/>
                </a:solidFill>
                <a:latin typeface="Verdana" panose="020B0604030504040204" pitchFamily="34" charset="0"/>
              </a:rPr>
              <a:t>Considering enormous amount of book wastage in the present scenario. Our app aims at reusing the books, novels through the technology of android web </a:t>
            </a:r>
            <a:r>
              <a:rPr lang="en-IN" sz="2800" i="0" dirty="0" smtClean="0">
                <a:solidFill>
                  <a:srgbClr val="000000"/>
                </a:solidFill>
                <a:latin typeface="Verdana" panose="020B0604030504040204" pitchFamily="34" charset="0"/>
              </a:rPr>
              <a:t>application.</a:t>
            </a:r>
            <a:endParaRPr lang="en-IN" sz="2800" i="0" dirty="0" smtClean="0">
              <a:solidFill>
                <a:srgbClr val="000000"/>
              </a:solidFill>
              <a:latin typeface="Verdana" panose="020B0604030504040204" pitchFamily="34" charset="0"/>
            </a:endParaRPr>
          </a:p>
          <a:p>
            <a:pPr lvl="1" algn="just"/>
            <a:endParaRPr lang="en-IN" sz="2800" i="0" dirty="0">
              <a:solidFill>
                <a:srgbClr val="000000"/>
              </a:solidFill>
              <a:latin typeface="Verdana" panose="020B0604030504040204" pitchFamily="34" charset="0"/>
            </a:endParaRPr>
          </a:p>
          <a:p>
            <a:pPr lvl="1" algn="just"/>
            <a:endParaRPr lang="en-IN" sz="2800" i="0" dirty="0" smtClean="0">
              <a:solidFill>
                <a:srgbClr val="000000"/>
              </a:solidFill>
              <a:latin typeface="Verdana" panose="020B0604030504040204" pitchFamily="34" charset="0"/>
            </a:endParaRPr>
          </a:p>
        </p:txBody>
      </p:sp>
      <p:sp>
        <p:nvSpPr>
          <p:cNvPr id="5" name="Rectangle 4"/>
          <p:cNvSpPr/>
          <p:nvPr/>
        </p:nvSpPr>
        <p:spPr>
          <a:xfrm>
            <a:off x="2518872" y="647824"/>
            <a:ext cx="6535251" cy="923330"/>
          </a:xfrm>
          <a:prstGeom prst="rect">
            <a:avLst/>
          </a:prstGeom>
          <a:noFill/>
        </p:spPr>
        <p:txBody>
          <a:bodyPr wrap="none" lIns="91440" tIns="45720" rIns="91440" bIns="45720">
            <a:spAutoFit/>
          </a:bodyPr>
          <a:lstStyle/>
          <a:p>
            <a:pPr lvl="0" algn="ct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lang="en-US" sz="5400" b="1" dirty="0" smtClean="0">
                <a:ln w="0"/>
                <a:solidFill>
                  <a:srgbClr val="242852"/>
                </a:solidFill>
                <a:effectLst>
                  <a:outerShdw blurRad="38100" dist="38100" dir="2700000" algn="tl">
                    <a:srgbClr val="000000">
                      <a:alpha val="43137"/>
                    </a:srgbClr>
                  </a:outerShdw>
                </a:effectLst>
              </a:rPr>
              <a:t> – App Overview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8194" name="Picture 2" descr="C:\Users\user\Downloads\3309.jpg"/>
          <p:cNvPicPr>
            <a:picLocks noChangeAspect="1" noChangeArrowheads="1"/>
          </p:cNvPicPr>
          <p:nvPr/>
        </p:nvPicPr>
        <p:blipFill>
          <a:blip r:embed="rId2"/>
          <a:srcRect/>
          <a:stretch>
            <a:fillRect/>
          </a:stretch>
        </p:blipFill>
        <p:spPr bwMode="auto">
          <a:xfrm>
            <a:off x="6110241" y="2047695"/>
            <a:ext cx="5129984" cy="4086887"/>
          </a:xfrm>
          <a:prstGeom prst="rect">
            <a:avLst/>
          </a:prstGeom>
          <a:noFill/>
        </p:spPr>
      </p:pic>
      <p:sp>
        <p:nvSpPr>
          <p:cNvPr id="6" name="Slide Number Placeholder 5"/>
          <p:cNvSpPr>
            <a:spLocks noGrp="1"/>
          </p:cNvSpPr>
          <p:nvPr>
            <p:ph type="sldNum" sz="quarter" idx="12"/>
          </p:nvPr>
        </p:nvSpPr>
        <p:spPr/>
        <p:txBody>
          <a:bodyPr/>
          <a:lstStyle/>
          <a:p>
            <a:fld id="{90808CC1-5D8A-4E7C-BE02-4CF25EC8B294}" type="slidenum">
              <a:rPr lang="en-IN" smtClean="0"/>
              <a:pPr/>
              <a:t>12</a:t>
            </a:fld>
            <a:endParaRPr lang="en-IN"/>
          </a:p>
        </p:txBody>
      </p:sp>
    </p:spTree>
    <p:extLst>
      <p:ext uri="{BB962C8B-B14F-4D97-AF65-F5344CB8AC3E}">
        <p14:creationId xmlns:p14="http://schemas.microsoft.com/office/powerpoint/2010/main" val="4003207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2158180"/>
            <a:ext cx="9601200" cy="4409767"/>
          </a:xfrm>
        </p:spPr>
        <p:txBody>
          <a:bodyPr>
            <a:normAutofit/>
          </a:bodyPr>
          <a:lstStyle/>
          <a:p>
            <a:pPr marL="0" indent="0" algn="just">
              <a:buNone/>
            </a:pPr>
            <a:endParaRPr lang="en-IN" sz="2800" i="0" dirty="0">
              <a:solidFill>
                <a:srgbClr val="000000"/>
              </a:solidFill>
              <a:latin typeface="Verdana" panose="020B0604030504040204" pitchFamily="34" charset="0"/>
            </a:endParaRPr>
          </a:p>
          <a:p>
            <a:pPr lvl="1" algn="just"/>
            <a:r>
              <a:rPr lang="en-IN" sz="2800" i="0" dirty="0" smtClean="0">
                <a:solidFill>
                  <a:srgbClr val="000000"/>
                </a:solidFill>
                <a:latin typeface="Verdana" panose="020B0604030504040204" pitchFamily="34" charset="0"/>
              </a:rPr>
              <a:t>2) It becomes unaffordable for each and every student to buy new books and it also becomes difficult to arrange the old books may be because of less senior junior interaction or due to the unavailability of books in the library in that much amount, in every semester, so here </a:t>
            </a:r>
            <a:r>
              <a:rPr lang="en-IN" sz="2800" i="0" dirty="0" err="1" smtClean="0">
                <a:solidFill>
                  <a:srgbClr val="000000"/>
                </a:solidFill>
                <a:latin typeface="Verdana" panose="020B0604030504040204" pitchFamily="34" charset="0"/>
              </a:rPr>
              <a:t>phab</a:t>
            </a:r>
            <a:r>
              <a:rPr lang="en-IN" sz="2800" i="0" dirty="0" smtClean="0">
                <a:solidFill>
                  <a:srgbClr val="000000"/>
                </a:solidFill>
                <a:latin typeface="Verdana" panose="020B0604030504040204" pitchFamily="34" charset="0"/>
              </a:rPr>
              <a:t> comes as a savoir for the students.</a:t>
            </a:r>
            <a:endParaRPr lang="en-IN" sz="2800" i="0" dirty="0">
              <a:solidFill>
                <a:srgbClr val="000000"/>
              </a:solidFill>
              <a:latin typeface="Verdana" panose="020B0604030504040204" pitchFamily="34" charset="0"/>
            </a:endParaRPr>
          </a:p>
          <a:p>
            <a:pPr lvl="1" algn="just"/>
            <a:endParaRPr lang="en-IN" sz="2800" i="0" dirty="0" smtClean="0">
              <a:solidFill>
                <a:srgbClr val="000000"/>
              </a:solidFill>
              <a:latin typeface="Verdana" panose="020B0604030504040204" pitchFamily="34" charset="0"/>
            </a:endParaRPr>
          </a:p>
        </p:txBody>
      </p:sp>
      <p:sp>
        <p:nvSpPr>
          <p:cNvPr id="5" name="Rectangle 4"/>
          <p:cNvSpPr/>
          <p:nvPr/>
        </p:nvSpPr>
        <p:spPr>
          <a:xfrm>
            <a:off x="2499313" y="647824"/>
            <a:ext cx="6475235" cy="923330"/>
          </a:xfrm>
          <a:prstGeom prst="rect">
            <a:avLst/>
          </a:prstGeom>
          <a:noFill/>
        </p:spPr>
        <p:txBody>
          <a:bodyPr wrap="none" lIns="91440" tIns="45720" rIns="91440" bIns="45720">
            <a:spAutoFit/>
          </a:bodyPr>
          <a:lstStyle/>
          <a:p>
            <a:pPr lvl="0" algn="ct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lang="en-US" sz="5400" b="1" dirty="0" smtClean="0">
                <a:ln w="0"/>
                <a:solidFill>
                  <a:srgbClr val="242852"/>
                </a:solidFill>
                <a:effectLst>
                  <a:outerShdw blurRad="38100" dist="38100" dir="2700000" algn="tl">
                    <a:srgbClr val="000000">
                      <a:alpha val="43137"/>
                    </a:srgbClr>
                  </a:outerShdw>
                </a:effectLst>
              </a:rPr>
              <a:t> – App Overview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376901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2"/>
          </p:nvPr>
        </p:nvSpPr>
        <p:spPr>
          <a:xfrm>
            <a:off x="785004" y="2363637"/>
            <a:ext cx="5408762" cy="4256617"/>
          </a:xfrm>
        </p:spPr>
        <p:txBody>
          <a:bodyPr>
            <a:normAutofit/>
          </a:bodyPr>
          <a:lstStyle/>
          <a:p>
            <a:r>
              <a:rPr lang="en-IN" sz="2800" dirty="0" smtClean="0">
                <a:solidFill>
                  <a:srgbClr val="000000"/>
                </a:solidFill>
                <a:latin typeface="Verdana" panose="020B0604030504040204" pitchFamily="34" charset="0"/>
              </a:rPr>
              <a:t>-3)  PHAB a common platform: in which the user can view all the novel , books and </a:t>
            </a:r>
            <a:r>
              <a:rPr lang="en-IN" sz="2800" dirty="0" err="1" smtClean="0">
                <a:solidFill>
                  <a:srgbClr val="000000"/>
                </a:solidFill>
                <a:latin typeface="Verdana" panose="020B0604030504040204" pitchFamily="34" charset="0"/>
              </a:rPr>
              <a:t>pdf’s</a:t>
            </a:r>
            <a:r>
              <a:rPr lang="en-IN" sz="2800" dirty="0" smtClean="0">
                <a:solidFill>
                  <a:srgbClr val="000000"/>
                </a:solidFill>
                <a:latin typeface="Verdana" panose="020B0604030504040204" pitchFamily="34" charset="0"/>
              </a:rPr>
              <a:t> , uploaded by some trusted user, and contact them for buying it.</a:t>
            </a:r>
          </a:p>
        </p:txBody>
      </p:sp>
      <p:sp>
        <p:nvSpPr>
          <p:cNvPr id="5" name="Rectangle 4"/>
          <p:cNvSpPr/>
          <p:nvPr/>
        </p:nvSpPr>
        <p:spPr>
          <a:xfrm>
            <a:off x="2518872" y="647824"/>
            <a:ext cx="6535251" cy="923330"/>
          </a:xfrm>
          <a:prstGeom prst="rect">
            <a:avLst/>
          </a:prstGeom>
          <a:noFill/>
        </p:spPr>
        <p:txBody>
          <a:bodyPr wrap="none" lIns="91440" tIns="45720" rIns="91440" bIns="45720">
            <a:spAutoFit/>
          </a:bodyPr>
          <a:lstStyle/>
          <a:p>
            <a:pPr lvl="0" algn="ct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lang="en-US" sz="5400" b="1" dirty="0" smtClean="0">
                <a:ln w="0"/>
                <a:solidFill>
                  <a:srgbClr val="242852"/>
                </a:solidFill>
                <a:effectLst>
                  <a:outerShdw blurRad="38100" dist="38100" dir="2700000" algn="tl">
                    <a:srgbClr val="000000">
                      <a:alpha val="43137"/>
                    </a:srgbClr>
                  </a:outerShdw>
                </a:effectLst>
              </a:rPr>
              <a:t> – App Overview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2050" name="Picture 2" descr="C:\Users\user\Desktop\screenshots\Capture9.JPG"/>
          <p:cNvPicPr>
            <a:picLocks noChangeAspect="1" noChangeArrowheads="1"/>
          </p:cNvPicPr>
          <p:nvPr/>
        </p:nvPicPr>
        <p:blipFill>
          <a:blip r:embed="rId2"/>
          <a:srcRect/>
          <a:stretch>
            <a:fillRect/>
          </a:stretch>
        </p:blipFill>
        <p:spPr bwMode="auto">
          <a:xfrm>
            <a:off x="8084748" y="1552755"/>
            <a:ext cx="2455272" cy="4979178"/>
          </a:xfrm>
          <a:prstGeom prst="rect">
            <a:avLst/>
          </a:prstGeom>
          <a:noFill/>
        </p:spPr>
      </p:pic>
      <p:sp>
        <p:nvSpPr>
          <p:cNvPr id="6" name="Slide Number Placeholder 5"/>
          <p:cNvSpPr>
            <a:spLocks noGrp="1"/>
          </p:cNvSpPr>
          <p:nvPr>
            <p:ph type="sldNum" sz="quarter" idx="12"/>
          </p:nvPr>
        </p:nvSpPr>
        <p:spPr/>
        <p:txBody>
          <a:bodyPr/>
          <a:lstStyle/>
          <a:p>
            <a:fld id="{90808CC1-5D8A-4E7C-BE02-4CF25EC8B294}" type="slidenum">
              <a:rPr lang="en-IN" smtClean="0"/>
              <a:pPr/>
              <a:t>14</a:t>
            </a:fld>
            <a:endParaRPr lang="en-IN"/>
          </a:p>
        </p:txBody>
      </p:sp>
    </p:spTree>
    <p:extLst>
      <p:ext uri="{BB962C8B-B14F-4D97-AF65-F5344CB8AC3E}">
        <p14:creationId xmlns:p14="http://schemas.microsoft.com/office/powerpoint/2010/main" val="3102789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0996" y="2149554"/>
            <a:ext cx="5149970" cy="4409767"/>
          </a:xfrm>
        </p:spPr>
        <p:txBody>
          <a:bodyPr>
            <a:normAutofit/>
          </a:bodyPr>
          <a:lstStyle/>
          <a:p>
            <a:pPr lvl="1" algn="just"/>
            <a:r>
              <a:rPr lang="en-IN" sz="2800" dirty="0">
                <a:solidFill>
                  <a:srgbClr val="000000"/>
                </a:solidFill>
                <a:latin typeface="Verdana" panose="020B0604030504040204" pitchFamily="34" charset="0"/>
              </a:rPr>
              <a:t>1</a:t>
            </a:r>
            <a:r>
              <a:rPr lang="en-IN" sz="2800" dirty="0" smtClean="0">
                <a:solidFill>
                  <a:srgbClr val="000000"/>
                </a:solidFill>
                <a:latin typeface="Verdana" panose="020B0604030504040204" pitchFamily="34" charset="0"/>
              </a:rPr>
              <a:t>) Registration: To use our app a user needs to sign up in it. Now there appears a form in which the user has to fill all the basic information about them like name, address, email id, </a:t>
            </a:r>
            <a:r>
              <a:rPr lang="en-IN" sz="2800" dirty="0" err="1" smtClean="0">
                <a:solidFill>
                  <a:srgbClr val="000000"/>
                </a:solidFill>
                <a:latin typeface="Verdana" panose="020B0604030504040204" pitchFamily="34" charset="0"/>
              </a:rPr>
              <a:t>passwordetc</a:t>
            </a:r>
            <a:endParaRPr lang="en-IN" sz="2800" i="0" dirty="0" smtClean="0">
              <a:solidFill>
                <a:srgbClr val="000000"/>
              </a:solidFill>
              <a:latin typeface="Verdana" panose="020B0604030504040204" pitchFamily="34" charset="0"/>
            </a:endParaRPr>
          </a:p>
        </p:txBody>
      </p:sp>
      <p:sp>
        <p:nvSpPr>
          <p:cNvPr id="5" name="Rectangle 4"/>
          <p:cNvSpPr/>
          <p:nvPr/>
        </p:nvSpPr>
        <p:spPr>
          <a:xfrm>
            <a:off x="2982522" y="647824"/>
            <a:ext cx="608602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WORKFLOW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1026" name="Picture 2" descr="C:\Users\user\Desktop\screenshots\Capture4.JPG"/>
          <p:cNvPicPr>
            <a:picLocks noChangeAspect="1" noChangeArrowheads="1"/>
          </p:cNvPicPr>
          <p:nvPr/>
        </p:nvPicPr>
        <p:blipFill>
          <a:blip r:embed="rId2"/>
          <a:srcRect/>
          <a:stretch>
            <a:fillRect/>
          </a:stretch>
        </p:blipFill>
        <p:spPr bwMode="auto">
          <a:xfrm>
            <a:off x="8406596" y="1551509"/>
            <a:ext cx="2438882" cy="5047131"/>
          </a:xfrm>
          <a:prstGeom prst="rect">
            <a:avLst/>
          </a:prstGeom>
          <a:noFill/>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44864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0996" y="2149554"/>
            <a:ext cx="5149970" cy="4409767"/>
          </a:xfrm>
        </p:spPr>
        <p:txBody>
          <a:bodyPr>
            <a:normAutofit lnSpcReduction="10000"/>
          </a:bodyPr>
          <a:lstStyle/>
          <a:p>
            <a:pPr lvl="1" algn="just"/>
            <a:r>
              <a:rPr lang="en-IN" sz="2800" dirty="0" smtClean="0">
                <a:solidFill>
                  <a:srgbClr val="000000"/>
                </a:solidFill>
                <a:latin typeface="Verdana" panose="020B0604030504040204" pitchFamily="34" charset="0"/>
              </a:rPr>
              <a:t>2) Authentication: Once the user registers with </a:t>
            </a:r>
            <a:r>
              <a:rPr lang="en-IN" sz="2800" dirty="0" err="1" smtClean="0">
                <a:solidFill>
                  <a:srgbClr val="000000"/>
                </a:solidFill>
                <a:latin typeface="Verdana" panose="020B0604030504040204" pitchFamily="34" charset="0"/>
              </a:rPr>
              <a:t>phab</a:t>
            </a:r>
            <a:r>
              <a:rPr lang="en-IN" sz="2800" dirty="0" smtClean="0">
                <a:solidFill>
                  <a:srgbClr val="000000"/>
                </a:solidFill>
                <a:latin typeface="Verdana" panose="020B0604030504040204" pitchFamily="34" charset="0"/>
              </a:rPr>
              <a:t> app, the user has to login using the email id and the password. And then the user will be sent the OTP verification code to the registered mobile number.</a:t>
            </a:r>
          </a:p>
          <a:p>
            <a:pPr lvl="1" algn="just"/>
            <a:endParaRPr lang="en-IN" sz="2800" i="0" dirty="0" smtClean="0">
              <a:solidFill>
                <a:srgbClr val="000000"/>
              </a:solidFill>
              <a:latin typeface="Verdana" panose="020B0604030504040204" pitchFamily="34" charset="0"/>
            </a:endParaRPr>
          </a:p>
        </p:txBody>
      </p:sp>
      <p:sp>
        <p:nvSpPr>
          <p:cNvPr id="5" name="Rectangle 4"/>
          <p:cNvSpPr/>
          <p:nvPr/>
        </p:nvSpPr>
        <p:spPr>
          <a:xfrm>
            <a:off x="2982522" y="647824"/>
            <a:ext cx="608602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WORKFLOW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7" name="Picture 6" descr="C:\Users\user\Desktop\8sem\New folder\WhatsApp Image 2019-05-02 at 1.03.02 A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9513" y="2786333"/>
            <a:ext cx="3872464" cy="1906438"/>
          </a:xfrm>
          <a:prstGeom prst="rect">
            <a:avLst/>
          </a:prstGeom>
          <a:noFill/>
          <a:ln>
            <a:noFill/>
          </a:ln>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44864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0996" y="2149554"/>
            <a:ext cx="5149970" cy="4409767"/>
          </a:xfrm>
        </p:spPr>
        <p:txBody>
          <a:bodyPr>
            <a:normAutofit fontScale="92500" lnSpcReduction="20000"/>
          </a:bodyPr>
          <a:lstStyle/>
          <a:p>
            <a:pPr lvl="1" algn="just"/>
            <a:r>
              <a:rPr lang="en-IN" sz="2800" dirty="0">
                <a:solidFill>
                  <a:srgbClr val="000000"/>
                </a:solidFill>
                <a:latin typeface="Verdana" panose="020B0604030504040204" pitchFamily="34" charset="0"/>
              </a:rPr>
              <a:t>3</a:t>
            </a:r>
            <a:r>
              <a:rPr lang="en-IN" sz="2800" dirty="0" smtClean="0">
                <a:solidFill>
                  <a:srgbClr val="000000"/>
                </a:solidFill>
                <a:latin typeface="Verdana" panose="020B0604030504040204" pitchFamily="34" charset="0"/>
              </a:rPr>
              <a:t>) Login: Once the user has registered with the </a:t>
            </a:r>
            <a:r>
              <a:rPr lang="en-IN" sz="2800" dirty="0" err="1" smtClean="0">
                <a:solidFill>
                  <a:srgbClr val="000000"/>
                </a:solidFill>
                <a:latin typeface="Verdana" panose="020B0604030504040204" pitchFamily="34" charset="0"/>
              </a:rPr>
              <a:t>Phab</a:t>
            </a:r>
            <a:r>
              <a:rPr lang="en-IN" sz="2800" dirty="0" smtClean="0">
                <a:solidFill>
                  <a:srgbClr val="000000"/>
                </a:solidFill>
                <a:latin typeface="Verdana" panose="020B0604030504040204" pitchFamily="34" charset="0"/>
              </a:rPr>
              <a:t> , the user needs to login in it. </a:t>
            </a:r>
            <a:r>
              <a:rPr lang="en-IN" sz="2800" i="0" dirty="0" smtClean="0">
                <a:solidFill>
                  <a:srgbClr val="000000"/>
                </a:solidFill>
                <a:latin typeface="Verdana" panose="020B0604030504040204" pitchFamily="34" charset="0"/>
              </a:rPr>
              <a:t>Now there appears a form in which the user has to fill all the basic information about them like name, address, email id, password etc. Now you have successfully registered yourself in </a:t>
            </a:r>
            <a:r>
              <a:rPr lang="en-IN" sz="2800" i="0" dirty="0" err="1" smtClean="0">
                <a:solidFill>
                  <a:srgbClr val="000000"/>
                </a:solidFill>
                <a:latin typeface="Verdana" panose="020B0604030504040204" pitchFamily="34" charset="0"/>
              </a:rPr>
              <a:t>Phab</a:t>
            </a:r>
            <a:r>
              <a:rPr lang="en-IN" sz="2800" i="0" dirty="0" smtClean="0">
                <a:solidFill>
                  <a:srgbClr val="000000"/>
                </a:solidFill>
                <a:latin typeface="Verdana" panose="020B0604030504040204" pitchFamily="34" charset="0"/>
              </a:rPr>
              <a:t>. </a:t>
            </a:r>
          </a:p>
        </p:txBody>
      </p:sp>
      <p:sp>
        <p:nvSpPr>
          <p:cNvPr id="5" name="Rectangle 4"/>
          <p:cNvSpPr/>
          <p:nvPr/>
        </p:nvSpPr>
        <p:spPr>
          <a:xfrm>
            <a:off x="2982522" y="647824"/>
            <a:ext cx="608602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WORKFLOW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4098" name="Picture 2" descr="C:\Users\user\Desktop\screenshots\Capture6.JPG"/>
          <p:cNvPicPr>
            <a:picLocks noChangeAspect="1" noChangeArrowheads="1"/>
          </p:cNvPicPr>
          <p:nvPr/>
        </p:nvPicPr>
        <p:blipFill>
          <a:blip r:embed="rId2"/>
          <a:srcRect/>
          <a:stretch>
            <a:fillRect/>
          </a:stretch>
        </p:blipFill>
        <p:spPr bwMode="auto">
          <a:xfrm>
            <a:off x="7911532" y="1776627"/>
            <a:ext cx="2233132" cy="4620191"/>
          </a:xfrm>
          <a:prstGeom prst="rect">
            <a:avLst/>
          </a:prstGeom>
          <a:noFill/>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448645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0996" y="2149554"/>
            <a:ext cx="5149970" cy="4409767"/>
          </a:xfrm>
        </p:spPr>
        <p:txBody>
          <a:bodyPr>
            <a:normAutofit/>
          </a:bodyPr>
          <a:lstStyle/>
          <a:p>
            <a:pPr lvl="1" algn="just"/>
            <a:r>
              <a:rPr lang="en-IN" sz="2800" dirty="0" smtClean="0">
                <a:solidFill>
                  <a:srgbClr val="000000"/>
                </a:solidFill>
                <a:latin typeface="Verdana" panose="020B0604030504040204" pitchFamily="34" charset="0"/>
              </a:rPr>
              <a:t>4) Admin Posts: In this page of PHAB app the admin can upload any of his books and </a:t>
            </a:r>
            <a:r>
              <a:rPr lang="en-IN" sz="2800" dirty="0" err="1" smtClean="0">
                <a:solidFill>
                  <a:srgbClr val="000000"/>
                </a:solidFill>
                <a:latin typeface="Verdana" panose="020B0604030504040204" pitchFamily="34" charset="0"/>
              </a:rPr>
              <a:t>pdfs</a:t>
            </a:r>
            <a:r>
              <a:rPr lang="en-IN" sz="2800" dirty="0" smtClean="0">
                <a:solidFill>
                  <a:srgbClr val="000000"/>
                </a:solidFill>
                <a:latin typeface="Verdana" panose="020B0604030504040204" pitchFamily="34" charset="0"/>
              </a:rPr>
              <a:t> that he wants to sell and he can also suggests some of his trustworthy users and some updates</a:t>
            </a:r>
          </a:p>
          <a:p>
            <a:pPr lvl="1" algn="just"/>
            <a:endParaRPr lang="en-IN" sz="2800" i="0" dirty="0" smtClean="0">
              <a:solidFill>
                <a:srgbClr val="000000"/>
              </a:solidFill>
              <a:latin typeface="Verdana" panose="020B0604030504040204" pitchFamily="34" charset="0"/>
            </a:endParaRPr>
          </a:p>
        </p:txBody>
      </p:sp>
      <p:sp>
        <p:nvSpPr>
          <p:cNvPr id="5" name="Rectangle 4"/>
          <p:cNvSpPr/>
          <p:nvPr/>
        </p:nvSpPr>
        <p:spPr>
          <a:xfrm>
            <a:off x="2982522" y="647824"/>
            <a:ext cx="608602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WORKFLOW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8" name="Picture 7" descr="C:\Users\user\Desktop\screenshots\Capture8.JPG"/>
          <p:cNvPicPr/>
          <p:nvPr/>
        </p:nvPicPr>
        <p:blipFill>
          <a:blip r:embed="rId2">
            <a:extLst>
              <a:ext uri="{28A0092B-C50C-407E-A947-70E740481C1C}">
                <a14:useLocalDpi xmlns:a14="http://schemas.microsoft.com/office/drawing/2010/main" val="0"/>
              </a:ext>
            </a:extLst>
          </a:blip>
          <a:srcRect/>
          <a:stretch>
            <a:fillRect/>
          </a:stretch>
        </p:blipFill>
        <p:spPr bwMode="auto">
          <a:xfrm>
            <a:off x="8333118" y="1871932"/>
            <a:ext cx="2493034" cy="4494362"/>
          </a:xfrm>
          <a:prstGeom prst="rect">
            <a:avLst/>
          </a:prstGeom>
          <a:noFill/>
          <a:ln>
            <a:noFill/>
          </a:ln>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44864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0996" y="2149554"/>
            <a:ext cx="5555412" cy="4409767"/>
          </a:xfrm>
        </p:spPr>
        <p:txBody>
          <a:bodyPr>
            <a:normAutofit fontScale="77500" lnSpcReduction="20000"/>
          </a:bodyPr>
          <a:lstStyle/>
          <a:p>
            <a:pPr lvl="1" algn="just"/>
            <a:r>
              <a:rPr lang="en-IN" sz="3100" dirty="0" smtClean="0">
                <a:solidFill>
                  <a:srgbClr val="000000"/>
                </a:solidFill>
                <a:latin typeface="Verdana" panose="020B0604030504040204" pitchFamily="34" charset="0"/>
              </a:rPr>
              <a:t>5)  User Posts:  After Surfing on the admin post, user can slide to all the users post available for buying. He can scroll various books novels and notes available in the </a:t>
            </a:r>
            <a:r>
              <a:rPr lang="en-IN" sz="3100" dirty="0" err="1" smtClean="0">
                <a:solidFill>
                  <a:srgbClr val="000000"/>
                </a:solidFill>
                <a:latin typeface="Verdana" panose="020B0604030504040204" pitchFamily="34" charset="0"/>
              </a:rPr>
              <a:t>phab</a:t>
            </a:r>
            <a:r>
              <a:rPr lang="en-IN" sz="3100" dirty="0" smtClean="0">
                <a:solidFill>
                  <a:srgbClr val="000000"/>
                </a:solidFill>
                <a:latin typeface="Verdana" panose="020B0604030504040204" pitchFamily="34" charset="0"/>
              </a:rPr>
              <a:t>, the user can click on the post available he can view the further details of the post. He has a choice to search any post by name of the seller, or by title and description or by title of the users post.</a:t>
            </a:r>
          </a:p>
          <a:p>
            <a:pPr lvl="1" algn="just"/>
            <a:endParaRPr lang="en-IN" sz="2800" dirty="0" smtClean="0">
              <a:solidFill>
                <a:srgbClr val="000000"/>
              </a:solidFill>
              <a:latin typeface="Verdana" panose="020B0604030504040204" pitchFamily="34" charset="0"/>
            </a:endParaRPr>
          </a:p>
          <a:p>
            <a:pPr lvl="1" algn="just"/>
            <a:endParaRPr lang="en-IN" sz="2800" i="0" dirty="0" smtClean="0">
              <a:solidFill>
                <a:srgbClr val="000000"/>
              </a:solidFill>
              <a:latin typeface="Verdana" panose="020B0604030504040204" pitchFamily="34" charset="0"/>
            </a:endParaRPr>
          </a:p>
        </p:txBody>
      </p:sp>
      <p:sp>
        <p:nvSpPr>
          <p:cNvPr id="5" name="Rectangle 4"/>
          <p:cNvSpPr/>
          <p:nvPr/>
        </p:nvSpPr>
        <p:spPr>
          <a:xfrm>
            <a:off x="2982522" y="647824"/>
            <a:ext cx="608602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WORKFLOW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6" name="Picture 5" descr="C:\Users\user\Desktop\screenshots\Capture9.JPG"/>
          <p:cNvPicPr/>
          <p:nvPr/>
        </p:nvPicPr>
        <p:blipFill>
          <a:blip r:embed="rId2">
            <a:extLst>
              <a:ext uri="{28A0092B-C50C-407E-A947-70E740481C1C}">
                <a14:useLocalDpi xmlns:a14="http://schemas.microsoft.com/office/drawing/2010/main" val="0"/>
              </a:ext>
            </a:extLst>
          </a:blip>
          <a:srcRect/>
          <a:stretch>
            <a:fillRect/>
          </a:stretch>
        </p:blipFill>
        <p:spPr bwMode="auto">
          <a:xfrm>
            <a:off x="8169215" y="1794293"/>
            <a:ext cx="2122099" cy="4425351"/>
          </a:xfrm>
          <a:prstGeom prst="rect">
            <a:avLst/>
          </a:prstGeom>
          <a:noFill/>
          <a:ln>
            <a:noFill/>
          </a:ln>
        </p:spPr>
      </p:pic>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44864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3716" y="2168012"/>
            <a:ext cx="9601200" cy="4409767"/>
          </a:xfrm>
        </p:spPr>
        <p:txBody>
          <a:bodyPr>
            <a:normAutofit/>
          </a:bodyPr>
          <a:lstStyle/>
          <a:p>
            <a:pPr algn="just"/>
            <a:r>
              <a:rPr lang="en-IN" sz="2800" dirty="0" smtClean="0">
                <a:solidFill>
                  <a:srgbClr val="000000"/>
                </a:solidFill>
                <a:latin typeface="Verdana" panose="020B0604030504040204" pitchFamily="34" charset="0"/>
              </a:rPr>
              <a:t>1- Line Introduction</a:t>
            </a:r>
          </a:p>
          <a:p>
            <a:pPr algn="just"/>
            <a:r>
              <a:rPr lang="en-IN" sz="2800" dirty="0" smtClean="0">
                <a:solidFill>
                  <a:srgbClr val="000000"/>
                </a:solidFill>
                <a:latin typeface="Verdana" panose="020B0604030504040204" pitchFamily="34" charset="0"/>
              </a:rPr>
              <a:t>Assembled Data</a:t>
            </a:r>
          </a:p>
          <a:p>
            <a:pPr algn="just"/>
            <a:r>
              <a:rPr lang="en-IN" sz="2800" dirty="0" smtClean="0">
                <a:solidFill>
                  <a:srgbClr val="000000"/>
                </a:solidFill>
                <a:latin typeface="Verdana" panose="020B0604030504040204" pitchFamily="34" charset="0"/>
              </a:rPr>
              <a:t>Causes of Book Wastage</a:t>
            </a:r>
          </a:p>
          <a:p>
            <a:pPr algn="just"/>
            <a:r>
              <a:rPr lang="en-IN" sz="2800" dirty="0" smtClean="0">
                <a:solidFill>
                  <a:srgbClr val="000000"/>
                </a:solidFill>
                <a:latin typeface="Verdana" panose="020B0604030504040204" pitchFamily="34" charset="0"/>
              </a:rPr>
              <a:t>Front layout</a:t>
            </a:r>
          </a:p>
          <a:p>
            <a:pPr algn="just"/>
            <a:r>
              <a:rPr lang="en-IN" sz="2800" dirty="0" smtClean="0">
                <a:solidFill>
                  <a:srgbClr val="000000"/>
                </a:solidFill>
                <a:latin typeface="Verdana" panose="020B0604030504040204" pitchFamily="34" charset="0"/>
              </a:rPr>
              <a:t>App Overview</a:t>
            </a:r>
          </a:p>
          <a:p>
            <a:pPr algn="just"/>
            <a:r>
              <a:rPr lang="en-IN" sz="2800" dirty="0" smtClean="0">
                <a:solidFill>
                  <a:srgbClr val="000000"/>
                </a:solidFill>
                <a:latin typeface="Verdana" panose="020B0604030504040204" pitchFamily="34" charset="0"/>
              </a:rPr>
              <a:t>Workflow</a:t>
            </a:r>
          </a:p>
          <a:p>
            <a:pPr algn="just"/>
            <a:r>
              <a:rPr lang="en-IN" sz="2800" dirty="0" err="1" smtClean="0">
                <a:solidFill>
                  <a:srgbClr val="000000"/>
                </a:solidFill>
                <a:latin typeface="Verdana" panose="020B0604030504040204" pitchFamily="34" charset="0"/>
              </a:rPr>
              <a:t>FutureScope</a:t>
            </a:r>
            <a:endParaRPr lang="en-IN" sz="2800" dirty="0" smtClean="0">
              <a:solidFill>
                <a:srgbClr val="000000"/>
              </a:solidFill>
              <a:latin typeface="Verdana" panose="020B0604030504040204" pitchFamily="34" charset="0"/>
            </a:endParaRPr>
          </a:p>
          <a:p>
            <a:pPr algn="just"/>
            <a:r>
              <a:rPr lang="en-IN" sz="2800" dirty="0" smtClean="0">
                <a:solidFill>
                  <a:srgbClr val="000000"/>
                </a:solidFill>
                <a:latin typeface="Verdana" panose="020B0604030504040204" pitchFamily="34" charset="0"/>
              </a:rPr>
              <a:t>Conclusion</a:t>
            </a:r>
            <a:endParaRPr lang="en-IN" sz="2800" dirty="0">
              <a:solidFill>
                <a:srgbClr val="000000"/>
              </a:solidFill>
              <a:latin typeface="Verdana" panose="020B0604030504040204" pitchFamily="34" charset="0"/>
            </a:endParaRPr>
          </a:p>
          <a:p>
            <a:pPr algn="just">
              <a:buFont typeface="Wingdings" panose="05000000000000000000" pitchFamily="2" charset="2"/>
              <a:buChar char="§"/>
            </a:pPr>
            <a:endParaRPr lang="en-IN" sz="2800" dirty="0">
              <a:solidFill>
                <a:srgbClr val="000000"/>
              </a:solidFill>
              <a:latin typeface="Verdana" panose="020B0604030504040204" pitchFamily="34" charset="0"/>
            </a:endParaRPr>
          </a:p>
        </p:txBody>
      </p:sp>
      <p:sp>
        <p:nvSpPr>
          <p:cNvPr id="4" name="Rectangle 3"/>
          <p:cNvSpPr/>
          <p:nvPr/>
        </p:nvSpPr>
        <p:spPr>
          <a:xfrm>
            <a:off x="1428633" y="778117"/>
            <a:ext cx="9232490" cy="1337187"/>
          </a:xfrm>
          <a:prstGeom prst="rect">
            <a:avLst/>
          </a:prstGeom>
          <a:solidFill>
            <a:schemeClr val="lt1"/>
          </a:solidFill>
          <a:ln>
            <a:solidFill>
              <a:schemeClr val="bg1"/>
            </a:solidFill>
          </a:ln>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5" name="Rectangle 4"/>
          <p:cNvSpPr/>
          <p:nvPr/>
        </p:nvSpPr>
        <p:spPr>
          <a:xfrm>
            <a:off x="3756610" y="717272"/>
            <a:ext cx="5371214"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–ROADMAP</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7207383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0996" y="2149554"/>
            <a:ext cx="5555412" cy="4409767"/>
          </a:xfrm>
        </p:spPr>
        <p:txBody>
          <a:bodyPr>
            <a:normAutofit/>
          </a:bodyPr>
          <a:lstStyle/>
          <a:p>
            <a:pPr lvl="1" algn="just"/>
            <a:r>
              <a:rPr lang="en-IN" sz="2800" dirty="0" smtClean="0">
                <a:solidFill>
                  <a:srgbClr val="000000"/>
                </a:solidFill>
                <a:latin typeface="Verdana" panose="020B0604030504040204" pitchFamily="34" charset="0"/>
              </a:rPr>
              <a:t>6) Upload Photos: The user have to upload the front cover page of the book he is selling and also he can specify the selling price of the book that he wants to sell in the description section below.</a:t>
            </a:r>
          </a:p>
          <a:p>
            <a:pPr lvl="1" algn="just"/>
            <a:endParaRPr lang="en-IN" sz="2800" dirty="0" smtClean="0">
              <a:solidFill>
                <a:srgbClr val="000000"/>
              </a:solidFill>
              <a:latin typeface="Verdana" panose="020B0604030504040204" pitchFamily="34" charset="0"/>
            </a:endParaRPr>
          </a:p>
          <a:p>
            <a:pPr lvl="1" algn="just"/>
            <a:endParaRPr lang="en-IN" sz="2800" i="0" dirty="0" smtClean="0">
              <a:solidFill>
                <a:srgbClr val="000000"/>
              </a:solidFill>
              <a:latin typeface="Verdana" panose="020B0604030504040204" pitchFamily="34" charset="0"/>
            </a:endParaRPr>
          </a:p>
        </p:txBody>
      </p:sp>
      <p:sp>
        <p:nvSpPr>
          <p:cNvPr id="5" name="Rectangle 4"/>
          <p:cNvSpPr/>
          <p:nvPr/>
        </p:nvSpPr>
        <p:spPr>
          <a:xfrm>
            <a:off x="2982522" y="647824"/>
            <a:ext cx="608602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WORKFLOW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7" name="Picture 6" descr="C:\Users\user\Desktop\screenshots\WhatsApp Image 2019-05-03 at 6.36.12 P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5399" y="1863306"/>
            <a:ext cx="2249159" cy="4212776"/>
          </a:xfrm>
          <a:prstGeom prst="rect">
            <a:avLst/>
          </a:prstGeom>
          <a:noFill/>
          <a:ln>
            <a:noFill/>
          </a:ln>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44864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0995" y="2149554"/>
            <a:ext cx="5926347" cy="4409767"/>
          </a:xfrm>
        </p:spPr>
        <p:txBody>
          <a:bodyPr>
            <a:normAutofit fontScale="92500" lnSpcReduction="10000"/>
          </a:bodyPr>
          <a:lstStyle/>
          <a:p>
            <a:pPr lvl="1" algn="just"/>
            <a:r>
              <a:rPr lang="en-IN" sz="2800" dirty="0" smtClean="0">
                <a:solidFill>
                  <a:srgbClr val="000000"/>
                </a:solidFill>
                <a:latin typeface="Verdana" panose="020B0604030504040204" pitchFamily="34" charset="0"/>
              </a:rPr>
              <a:t>7) Upload PDFs: First the user should select the </a:t>
            </a:r>
            <a:r>
              <a:rPr lang="en-IN" sz="2800" dirty="0" err="1" smtClean="0">
                <a:solidFill>
                  <a:srgbClr val="000000"/>
                </a:solidFill>
                <a:latin typeface="Verdana" panose="020B0604030504040204" pitchFamily="34" charset="0"/>
              </a:rPr>
              <a:t>pdf</a:t>
            </a:r>
            <a:r>
              <a:rPr lang="en-IN" sz="2800" dirty="0" smtClean="0">
                <a:solidFill>
                  <a:srgbClr val="000000"/>
                </a:solidFill>
                <a:latin typeface="Verdana" panose="020B0604030504040204" pitchFamily="34" charset="0"/>
              </a:rPr>
              <a:t> from the device by clicking on the </a:t>
            </a:r>
            <a:r>
              <a:rPr lang="en-IN" sz="2800" dirty="0" err="1" smtClean="0">
                <a:solidFill>
                  <a:srgbClr val="000000"/>
                </a:solidFill>
                <a:latin typeface="Verdana" panose="020B0604030504040204" pitchFamily="34" charset="0"/>
              </a:rPr>
              <a:t>pdf</a:t>
            </a:r>
            <a:r>
              <a:rPr lang="en-IN" sz="2800" dirty="0" smtClean="0">
                <a:solidFill>
                  <a:srgbClr val="000000"/>
                </a:solidFill>
                <a:latin typeface="Verdana" panose="020B0604030504040204" pitchFamily="34" charset="0"/>
              </a:rPr>
              <a:t> icon and then add a title and description of the </a:t>
            </a:r>
            <a:r>
              <a:rPr lang="en-IN" sz="2800" dirty="0" err="1" smtClean="0">
                <a:solidFill>
                  <a:srgbClr val="000000"/>
                </a:solidFill>
                <a:latin typeface="Verdana" panose="020B0604030504040204" pitchFamily="34" charset="0"/>
              </a:rPr>
              <a:t>pdf</a:t>
            </a:r>
            <a:r>
              <a:rPr lang="en-IN" sz="2800" dirty="0" smtClean="0">
                <a:solidFill>
                  <a:srgbClr val="000000"/>
                </a:solidFill>
                <a:latin typeface="Verdana" panose="020B0604030504040204" pitchFamily="34" charset="0"/>
              </a:rPr>
              <a:t> the finally clicking on upload button.</a:t>
            </a:r>
          </a:p>
          <a:p>
            <a:pPr lvl="1" algn="just"/>
            <a:r>
              <a:rPr lang="en-IN" sz="2800" dirty="0" smtClean="0">
                <a:solidFill>
                  <a:srgbClr val="000000"/>
                </a:solidFill>
                <a:latin typeface="Verdana" panose="020B0604030504040204" pitchFamily="34" charset="0"/>
              </a:rPr>
              <a:t>Now the viewer can see the post in the users post section, by clicking on the users post button present in the bottom navigation bar.</a:t>
            </a:r>
          </a:p>
          <a:p>
            <a:pPr lvl="1" algn="just"/>
            <a:endParaRPr lang="en-IN" sz="2800" dirty="0" smtClean="0">
              <a:solidFill>
                <a:srgbClr val="000000"/>
              </a:solidFill>
              <a:latin typeface="Verdana" panose="020B0604030504040204" pitchFamily="34" charset="0"/>
            </a:endParaRPr>
          </a:p>
          <a:p>
            <a:pPr lvl="1" algn="just"/>
            <a:endParaRPr lang="en-IN" sz="2800" i="0" dirty="0" smtClean="0">
              <a:solidFill>
                <a:srgbClr val="000000"/>
              </a:solidFill>
              <a:latin typeface="Verdana" panose="020B0604030504040204" pitchFamily="34" charset="0"/>
            </a:endParaRPr>
          </a:p>
        </p:txBody>
      </p:sp>
      <p:sp>
        <p:nvSpPr>
          <p:cNvPr id="5" name="Rectangle 4"/>
          <p:cNvSpPr/>
          <p:nvPr/>
        </p:nvSpPr>
        <p:spPr>
          <a:xfrm>
            <a:off x="2982522" y="647824"/>
            <a:ext cx="608602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WORKFLOW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6" name="Picture 5" descr="C:\Users\user\Desktop\screenshots\Capture20.JPG"/>
          <p:cNvPicPr/>
          <p:nvPr/>
        </p:nvPicPr>
        <p:blipFill>
          <a:blip r:embed="rId2">
            <a:extLst>
              <a:ext uri="{28A0092B-C50C-407E-A947-70E740481C1C}">
                <a14:useLocalDpi xmlns:a14="http://schemas.microsoft.com/office/drawing/2010/main" val="0"/>
              </a:ext>
            </a:extLst>
          </a:blip>
          <a:srcRect/>
          <a:stretch>
            <a:fillRect/>
          </a:stretch>
        </p:blipFill>
        <p:spPr bwMode="auto">
          <a:xfrm>
            <a:off x="8471139" y="1802921"/>
            <a:ext cx="2337759" cy="4804914"/>
          </a:xfrm>
          <a:prstGeom prst="rect">
            <a:avLst/>
          </a:prstGeom>
          <a:noFill/>
          <a:ln>
            <a:noFill/>
          </a:ln>
        </p:spPr>
      </p:pic>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44864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2158180"/>
            <a:ext cx="4370439" cy="4409767"/>
          </a:xfrm>
        </p:spPr>
        <p:txBody>
          <a:bodyPr>
            <a:normAutofit/>
          </a:bodyPr>
          <a:lstStyle/>
          <a:p>
            <a:pPr marL="530352" lvl="1" indent="0" algn="just">
              <a:buNone/>
            </a:pPr>
            <a:r>
              <a:rPr lang="en-IN" sz="2800" i="0" dirty="0" smtClean="0">
                <a:solidFill>
                  <a:srgbClr val="000000"/>
                </a:solidFill>
                <a:latin typeface="Verdana" panose="020B0604030504040204" pitchFamily="34" charset="0"/>
              </a:rPr>
              <a:t>- 8</a:t>
            </a:r>
            <a:r>
              <a:rPr lang="en-IN" sz="2800" dirty="0" smtClean="0">
                <a:solidFill>
                  <a:srgbClr val="000000"/>
                </a:solidFill>
                <a:latin typeface="Verdana" panose="020B0604030504040204" pitchFamily="34" charset="0"/>
              </a:rPr>
              <a:t>) A</a:t>
            </a:r>
            <a:r>
              <a:rPr lang="en-IN" sz="2800" i="0" dirty="0" smtClean="0">
                <a:solidFill>
                  <a:srgbClr val="000000"/>
                </a:solidFill>
                <a:latin typeface="Verdana" panose="020B0604030504040204" pitchFamily="34" charset="0"/>
              </a:rPr>
              <a:t>dmin can delete any </a:t>
            </a:r>
            <a:r>
              <a:rPr lang="en-IN" sz="2800" i="0" dirty="0" err="1" smtClean="0">
                <a:solidFill>
                  <a:srgbClr val="000000"/>
                </a:solidFill>
                <a:latin typeface="Verdana" panose="020B0604030504040204" pitchFamily="34" charset="0"/>
              </a:rPr>
              <a:t>pdf</a:t>
            </a:r>
            <a:r>
              <a:rPr lang="en-IN" sz="2800" i="0" dirty="0" smtClean="0">
                <a:solidFill>
                  <a:srgbClr val="000000"/>
                </a:solidFill>
                <a:latin typeface="Verdana" panose="020B0604030504040204" pitchFamily="34" charset="0"/>
              </a:rPr>
              <a:t> that the admin finds inappropriate. the admin can keep an eye on the activity of every user that is posting.</a:t>
            </a:r>
          </a:p>
          <a:p>
            <a:pPr marL="530352" lvl="1" indent="0" algn="just">
              <a:buNone/>
            </a:pPr>
            <a:endParaRPr lang="en-IN" sz="2800" i="0" dirty="0">
              <a:solidFill>
                <a:srgbClr val="000000"/>
              </a:solidFill>
              <a:latin typeface="Verdana" panose="020B0604030504040204" pitchFamily="34" charset="0"/>
            </a:endParaRPr>
          </a:p>
        </p:txBody>
      </p:sp>
      <p:sp>
        <p:nvSpPr>
          <p:cNvPr id="5" name="Rectangle 4"/>
          <p:cNvSpPr/>
          <p:nvPr/>
        </p:nvSpPr>
        <p:spPr>
          <a:xfrm>
            <a:off x="2982522" y="647824"/>
            <a:ext cx="608602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WORKFLOW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7" name="Picture 6" descr="C:\Users\user\Desktop\screenshots\Capture30.JPG"/>
          <p:cNvPicPr/>
          <p:nvPr/>
        </p:nvPicPr>
        <p:blipFill>
          <a:blip r:embed="rId2">
            <a:extLst>
              <a:ext uri="{28A0092B-C50C-407E-A947-70E740481C1C}">
                <a14:useLocalDpi xmlns:a14="http://schemas.microsoft.com/office/drawing/2010/main" val="0"/>
              </a:ext>
            </a:extLst>
          </a:blip>
          <a:srcRect/>
          <a:stretch>
            <a:fillRect/>
          </a:stretch>
        </p:blipFill>
        <p:spPr bwMode="auto">
          <a:xfrm>
            <a:off x="7884363" y="1897811"/>
            <a:ext cx="2501841" cy="4300899"/>
          </a:xfrm>
          <a:prstGeom prst="rect">
            <a:avLst/>
          </a:prstGeom>
          <a:noFill/>
          <a:ln>
            <a:noFill/>
          </a:ln>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0840627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6437" y="2158180"/>
            <a:ext cx="5003321" cy="4409767"/>
          </a:xfrm>
        </p:spPr>
        <p:txBody>
          <a:bodyPr>
            <a:normAutofit/>
          </a:bodyPr>
          <a:lstStyle/>
          <a:p>
            <a:pPr lvl="1" algn="just"/>
            <a:r>
              <a:rPr lang="en-IN" sz="2800" dirty="0">
                <a:solidFill>
                  <a:srgbClr val="000000"/>
                </a:solidFill>
                <a:latin typeface="Verdana" panose="020B0604030504040204" pitchFamily="34" charset="0"/>
              </a:rPr>
              <a:t>9</a:t>
            </a:r>
            <a:r>
              <a:rPr lang="en-IN" sz="2800" dirty="0" smtClean="0">
                <a:solidFill>
                  <a:srgbClr val="000000"/>
                </a:solidFill>
                <a:latin typeface="Verdana" panose="020B0604030504040204" pitchFamily="34" charset="0"/>
              </a:rPr>
              <a:t>) </a:t>
            </a:r>
            <a:r>
              <a:rPr lang="en-IN" sz="2800" i="0" dirty="0" smtClean="0">
                <a:solidFill>
                  <a:srgbClr val="000000"/>
                </a:solidFill>
                <a:latin typeface="Verdana" panose="020B0604030504040204" pitchFamily="34" charset="0"/>
              </a:rPr>
              <a:t>Admin can block and unblock any user or any post that is not suitable from the app’s point of view.</a:t>
            </a:r>
          </a:p>
        </p:txBody>
      </p:sp>
      <p:sp>
        <p:nvSpPr>
          <p:cNvPr id="5" name="Rectangle 4"/>
          <p:cNvSpPr/>
          <p:nvPr/>
        </p:nvSpPr>
        <p:spPr>
          <a:xfrm>
            <a:off x="2982522" y="647824"/>
            <a:ext cx="608602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WORKFLOW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6" name="Picture 5" descr="C:\Users\user\Desktop\screenshots\Capture31.JPG"/>
          <p:cNvPicPr/>
          <p:nvPr/>
        </p:nvPicPr>
        <p:blipFill>
          <a:blip r:embed="rId2">
            <a:extLst>
              <a:ext uri="{28A0092B-C50C-407E-A947-70E740481C1C}">
                <a14:useLocalDpi xmlns:a14="http://schemas.microsoft.com/office/drawing/2010/main" val="0"/>
              </a:ext>
            </a:extLst>
          </a:blip>
          <a:srcRect/>
          <a:stretch>
            <a:fillRect/>
          </a:stretch>
        </p:blipFill>
        <p:spPr bwMode="auto">
          <a:xfrm>
            <a:off x="8635042" y="1863306"/>
            <a:ext cx="2182482" cy="4321834"/>
          </a:xfrm>
          <a:prstGeom prst="rect">
            <a:avLst/>
          </a:prstGeom>
          <a:noFill/>
          <a:ln>
            <a:noFill/>
          </a:ln>
        </p:spPr>
      </p:pic>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2204852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6437" y="2158180"/>
            <a:ext cx="5003321" cy="4409767"/>
          </a:xfrm>
        </p:spPr>
        <p:txBody>
          <a:bodyPr>
            <a:normAutofit/>
          </a:bodyPr>
          <a:lstStyle/>
          <a:p>
            <a:pPr lvl="1" algn="just"/>
            <a:r>
              <a:rPr lang="en-IN" sz="2800" dirty="0" smtClean="0">
                <a:solidFill>
                  <a:srgbClr val="000000"/>
                </a:solidFill>
                <a:latin typeface="Verdana" panose="020B0604030504040204" pitchFamily="34" charset="0"/>
              </a:rPr>
              <a:t>10) </a:t>
            </a:r>
            <a:r>
              <a:rPr lang="en-IN" sz="2800" i="0" dirty="0" smtClean="0">
                <a:solidFill>
                  <a:srgbClr val="000000"/>
                </a:solidFill>
                <a:latin typeface="Verdana" panose="020B0604030504040204" pitchFamily="34" charset="0"/>
              </a:rPr>
              <a:t>The post blocked by admin can easily be differentiated from other post as it is shown in different </a:t>
            </a:r>
            <a:r>
              <a:rPr lang="en-IN" sz="2800" i="0" dirty="0" err="1" smtClean="0">
                <a:solidFill>
                  <a:srgbClr val="000000"/>
                </a:solidFill>
                <a:latin typeface="Verdana" panose="020B0604030504040204" pitchFamily="34" charset="0"/>
              </a:rPr>
              <a:t>color</a:t>
            </a:r>
            <a:r>
              <a:rPr lang="en-IN" sz="2800" i="0" dirty="0" smtClean="0">
                <a:solidFill>
                  <a:srgbClr val="000000"/>
                </a:solidFill>
                <a:latin typeface="Verdana" panose="020B0604030504040204" pitchFamily="34" charset="0"/>
              </a:rPr>
              <a:t> only to admin and the one who  has uploaded it.</a:t>
            </a:r>
          </a:p>
        </p:txBody>
      </p:sp>
      <p:sp>
        <p:nvSpPr>
          <p:cNvPr id="5" name="Rectangle 4"/>
          <p:cNvSpPr/>
          <p:nvPr/>
        </p:nvSpPr>
        <p:spPr>
          <a:xfrm>
            <a:off x="2982522" y="647824"/>
            <a:ext cx="608602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WORKFLOW</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7170" name="Picture 2"/>
          <p:cNvPicPr>
            <a:picLocks noChangeAspect="1" noChangeArrowheads="1"/>
          </p:cNvPicPr>
          <p:nvPr/>
        </p:nvPicPr>
        <p:blipFill>
          <a:blip r:embed="rId2" cstate="print"/>
          <a:srcRect/>
          <a:stretch>
            <a:fillRect/>
          </a:stretch>
        </p:blipFill>
        <p:spPr bwMode="auto">
          <a:xfrm>
            <a:off x="8345347" y="1600521"/>
            <a:ext cx="2291787" cy="4965538"/>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2204852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43516" y="737420"/>
            <a:ext cx="6142702" cy="83099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dirty="0" smtClean="0">
                <a:ln w="0"/>
                <a:solidFill>
                  <a:srgbClr val="242852"/>
                </a:solidFill>
                <a:effectLst>
                  <a:outerShdw blurRad="38100" dist="38100" dir="2700000" algn="tl">
                    <a:srgbClr val="000000">
                      <a:alpha val="43137"/>
                    </a:srgbClr>
                  </a:outerShdw>
                </a:effectLst>
                <a:latin typeface="Franklin Gothic Book" panose="020B0503020102020204"/>
              </a:rPr>
              <a:t>ALPHA</a:t>
            </a:r>
            <a:r>
              <a:rPr kumimoji="0" lang="en-US" sz="48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rPr>
              <a:t> – WORKFLOW</a:t>
            </a:r>
            <a:endParaRPr kumimoji="0" lang="en-US" sz="48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ndParaRPr>
          </a:p>
        </p:txBody>
      </p:sp>
      <p:sp>
        <p:nvSpPr>
          <p:cNvPr id="12" name="Content Placeholder 2"/>
          <p:cNvSpPr txBox="1">
            <a:spLocks/>
          </p:cNvSpPr>
          <p:nvPr/>
        </p:nvSpPr>
        <p:spPr>
          <a:xfrm>
            <a:off x="2222091" y="4611329"/>
            <a:ext cx="8927690" cy="217292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530352" lvl="1" indent="0" algn="just">
              <a:buFont typeface="Franklin Gothic Book" panose="020B0503020102020204" pitchFamily="34" charset="0"/>
              <a:buNone/>
            </a:pPr>
            <a:endParaRPr lang="en-IN" sz="2800" i="0" dirty="0" smtClean="0">
              <a:solidFill>
                <a:srgbClr val="000000"/>
              </a:solidFill>
              <a:latin typeface="Verdana" panose="020B0604030504040204" pitchFamily="34" charset="0"/>
            </a:endParaRPr>
          </a:p>
          <a:p>
            <a:pPr lvl="1" algn="just"/>
            <a:endParaRPr lang="en-IN" sz="2800" i="0" dirty="0">
              <a:solidFill>
                <a:srgbClr val="000000"/>
              </a:solidFill>
              <a:latin typeface="Verdana" panose="020B0604030504040204" pitchFamily="34" charset="0"/>
            </a:endParaRPr>
          </a:p>
        </p:txBody>
      </p:sp>
      <p:pic>
        <p:nvPicPr>
          <p:cNvPr id="6147" name="Picture 3" descr="C:\Users\user\Pictures\Screenshots\Screenshot (265).png"/>
          <p:cNvPicPr>
            <a:picLocks noChangeAspect="1" noChangeArrowheads="1"/>
          </p:cNvPicPr>
          <p:nvPr/>
        </p:nvPicPr>
        <p:blipFill>
          <a:blip r:embed="rId2"/>
          <a:srcRect/>
          <a:stretch>
            <a:fillRect/>
          </a:stretch>
        </p:blipFill>
        <p:spPr bwMode="auto">
          <a:xfrm>
            <a:off x="0" y="250165"/>
            <a:ext cx="12181660" cy="5879681"/>
          </a:xfrm>
          <a:prstGeom prst="rect">
            <a:avLst/>
          </a:prstGeom>
          <a:noFill/>
        </p:spPr>
      </p:pic>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033797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rgbClr val="00B050"/>
          </a:fgClr>
          <a:bgClr>
            <a:schemeClr val="bg1"/>
          </a:bgClr>
        </a:patt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73394" y="1985010"/>
            <a:ext cx="10618838" cy="4759919"/>
          </a:xfrm>
          <a:pattFill prst="pct5">
            <a:fgClr>
              <a:srgbClr val="00B050"/>
            </a:fgClr>
            <a:bgClr>
              <a:schemeClr val="bg1"/>
            </a:bgClr>
          </a:pattFill>
          <a:effectLst>
            <a:glow rad="228600">
              <a:srgbClr val="FFFF00">
                <a:alpha val="40000"/>
              </a:srgbClr>
            </a:glow>
          </a:effectLst>
        </p:spPr>
        <p:txBody>
          <a:bodyPr>
            <a:normAutofit/>
          </a:bodyPr>
          <a:lstStyle/>
          <a:p>
            <a:pPr algn="just"/>
            <a:r>
              <a:rPr lang="en-IN" sz="2800" dirty="0" smtClean="0">
                <a:solidFill>
                  <a:srgbClr val="000000"/>
                </a:solidFill>
                <a:latin typeface="Verdana" panose="020B0604030504040204" pitchFamily="34" charset="0"/>
              </a:rPr>
              <a:t>There are many ways we can expand this app:</a:t>
            </a:r>
          </a:p>
          <a:p>
            <a:pPr lvl="1" algn="just"/>
            <a:r>
              <a:rPr lang="en-IN" sz="2400" dirty="0" smtClean="0">
                <a:latin typeface="+mj-lt"/>
                <a:ea typeface="Verdana" pitchFamily="34" charset="0"/>
              </a:rPr>
              <a:t>1</a:t>
            </a:r>
            <a:r>
              <a:rPr lang="en-IN" sz="2400" dirty="0" smtClean="0">
                <a:latin typeface="+mj-lt"/>
                <a:ea typeface="Verdana" pitchFamily="34" charset="0"/>
                <a:cs typeface="Times New Roman" pitchFamily="18" charset="0"/>
              </a:rPr>
              <a:t>) In future we will hire delivery boys, after which there will not be any need of direct contact between seller and buyer as the delivery boy will pick the parcel from seller and deliver it to buyer’s address with a minimal delivery charge.</a:t>
            </a:r>
          </a:p>
          <a:p>
            <a:pPr lvl="1" algn="just"/>
            <a:r>
              <a:rPr lang="en-IN" sz="2400" dirty="0" smtClean="0">
                <a:latin typeface="+mj-lt"/>
                <a:ea typeface="Verdana" pitchFamily="34" charset="0"/>
                <a:cs typeface="Times New Roman" pitchFamily="18" charset="0"/>
              </a:rPr>
              <a:t>2) We will be integrating Payment method in our app.</a:t>
            </a:r>
          </a:p>
          <a:p>
            <a:pPr lvl="1" algn="just"/>
            <a:r>
              <a:rPr lang="en-IN" sz="2400" dirty="0" smtClean="0">
                <a:latin typeface="+mj-lt"/>
                <a:ea typeface="Verdana" pitchFamily="34" charset="0"/>
                <a:cs typeface="Times New Roman" pitchFamily="18" charset="0"/>
              </a:rPr>
              <a:t>3) We are also thinking of uploading library books data after taking permissions from colleges, as students has doubt that particular book is available in library or not, so by simple searching on PHAB he/she can get to know about the book that is available.</a:t>
            </a:r>
          </a:p>
        </p:txBody>
      </p:sp>
      <p:sp>
        <p:nvSpPr>
          <p:cNvPr id="4" name="Rectangle 3"/>
          <p:cNvSpPr/>
          <p:nvPr/>
        </p:nvSpPr>
        <p:spPr>
          <a:xfrm>
            <a:off x="973394" y="442451"/>
            <a:ext cx="10618838" cy="1337187"/>
          </a:xfrm>
          <a:prstGeom prst="rect">
            <a:avLst/>
          </a:prstGeom>
          <a:ln>
            <a:solidFill>
              <a:srgbClr val="FF0000"/>
            </a:solidFill>
          </a:ln>
          <a:effectLst>
            <a:glow rad="228600">
              <a:srgbClr val="7030A0">
                <a:alpha val="40000"/>
              </a:srgbClr>
            </a:glo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5" name="Rectangle 4"/>
          <p:cNvSpPr/>
          <p:nvPr/>
        </p:nvSpPr>
        <p:spPr>
          <a:xfrm>
            <a:off x="2982374" y="647823"/>
            <a:ext cx="7069564"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PHAB – FUTURE SCOPE</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0345693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rgbClr val="00B050"/>
          </a:fgClr>
          <a:bgClr>
            <a:schemeClr val="bg1"/>
          </a:bgClr>
        </a:patt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73394" y="1985010"/>
            <a:ext cx="10618838" cy="4759919"/>
          </a:xfrm>
          <a:pattFill prst="pct5">
            <a:fgClr>
              <a:srgbClr val="00B050"/>
            </a:fgClr>
            <a:bgClr>
              <a:schemeClr val="bg1"/>
            </a:bgClr>
          </a:pattFill>
          <a:effectLst>
            <a:glow rad="228600">
              <a:srgbClr val="FFFF00">
                <a:alpha val="40000"/>
              </a:srgbClr>
            </a:glow>
          </a:effectLst>
        </p:spPr>
        <p:txBody>
          <a:bodyPr>
            <a:normAutofit lnSpcReduction="10000"/>
          </a:bodyPr>
          <a:lstStyle/>
          <a:p>
            <a:pPr lvl="1" algn="just"/>
            <a:r>
              <a:rPr lang="en-IN" sz="2800" dirty="0" smtClean="0">
                <a:solidFill>
                  <a:srgbClr val="000000"/>
                </a:solidFill>
                <a:latin typeface="Verdana" pitchFamily="34" charset="0"/>
                <a:ea typeface="Verdana" pitchFamily="34" charset="0"/>
              </a:rPr>
              <a:t>4) </a:t>
            </a:r>
            <a:r>
              <a:rPr lang="en-IN" sz="2800" dirty="0" smtClean="0">
                <a:latin typeface="Verdana" pitchFamily="34" charset="0"/>
                <a:ea typeface="Verdana" pitchFamily="34" charset="0"/>
              </a:rPr>
              <a:t>We will be sorting the students according to their colleges, so that it would be convenient to search in there surrounding and first in their particular colleges, then after nearby colleges or area.</a:t>
            </a:r>
          </a:p>
          <a:p>
            <a:pPr lvl="1" algn="just"/>
            <a:r>
              <a:rPr lang="en-IN" sz="2800" dirty="0" smtClean="0">
                <a:solidFill>
                  <a:srgbClr val="000000"/>
                </a:solidFill>
                <a:latin typeface="Verdana" pitchFamily="34" charset="0"/>
                <a:ea typeface="Verdana" pitchFamily="34" charset="0"/>
              </a:rPr>
              <a:t>5) </a:t>
            </a:r>
            <a:r>
              <a:rPr lang="en-IN" sz="2800" dirty="0" smtClean="0">
                <a:latin typeface="Verdana" pitchFamily="34" charset="0"/>
                <a:ea typeface="Verdana" pitchFamily="34" charset="0"/>
              </a:rPr>
              <a:t>We will also be adding the option of renting the books for a few days according to the lender’s choice and will be taking back after checking the condition of the book.</a:t>
            </a:r>
          </a:p>
          <a:p>
            <a:pPr lvl="1" algn="just"/>
            <a:endParaRPr lang="en-IN" sz="2800" dirty="0" smtClean="0"/>
          </a:p>
          <a:p>
            <a:pPr lvl="1" algn="just"/>
            <a:endParaRPr lang="en-IN" sz="2800" i="0" dirty="0" smtClean="0">
              <a:solidFill>
                <a:srgbClr val="000000"/>
              </a:solidFill>
              <a:latin typeface="Verdana" panose="020B0604030504040204" pitchFamily="34" charset="0"/>
            </a:endParaRPr>
          </a:p>
          <a:p>
            <a:pPr marL="530352" lvl="1" indent="0" algn="just">
              <a:buNone/>
            </a:pPr>
            <a:r>
              <a:rPr lang="en-IN" sz="2800" i="0" dirty="0" smtClean="0">
                <a:solidFill>
                  <a:srgbClr val="000000"/>
                </a:solidFill>
                <a:latin typeface="Verdana" panose="020B0604030504040204" pitchFamily="34" charset="0"/>
              </a:rPr>
              <a:t>   </a:t>
            </a:r>
          </a:p>
        </p:txBody>
      </p:sp>
      <p:sp>
        <p:nvSpPr>
          <p:cNvPr id="4" name="Rectangle 3"/>
          <p:cNvSpPr/>
          <p:nvPr/>
        </p:nvSpPr>
        <p:spPr>
          <a:xfrm>
            <a:off x="973394" y="442451"/>
            <a:ext cx="10618838" cy="1337187"/>
          </a:xfrm>
          <a:prstGeom prst="rect">
            <a:avLst/>
          </a:prstGeom>
          <a:ln>
            <a:solidFill>
              <a:srgbClr val="FF0000"/>
            </a:solidFill>
          </a:ln>
          <a:effectLst>
            <a:glow rad="228600">
              <a:srgbClr val="7030A0">
                <a:alpha val="40000"/>
              </a:srgbClr>
            </a:glow>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5" name="Rectangle 4"/>
          <p:cNvSpPr/>
          <p:nvPr/>
        </p:nvSpPr>
        <p:spPr>
          <a:xfrm>
            <a:off x="2982376" y="647823"/>
            <a:ext cx="7069564"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PHAB – FUTURE SCOPE</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9465944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6" name="Curved Left Arrow 15"/>
          <p:cNvSpPr/>
          <p:nvPr/>
        </p:nvSpPr>
        <p:spPr>
          <a:xfrm rot="19110079" flipV="1">
            <a:off x="3679427" y="370683"/>
            <a:ext cx="1421914" cy="25456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ight Arrow 16"/>
          <p:cNvSpPr/>
          <p:nvPr/>
        </p:nvSpPr>
        <p:spPr>
          <a:xfrm rot="19983597">
            <a:off x="4342375" y="1974771"/>
            <a:ext cx="5064050" cy="589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406" y="0"/>
            <a:ext cx="2964271" cy="2047237"/>
          </a:xfrm>
          <a:prstGeom prst="rect">
            <a:avLst/>
          </a:prstGeom>
        </p:spPr>
      </p:pic>
      <p:sp>
        <p:nvSpPr>
          <p:cNvPr id="20" name="Right Arrow 19"/>
          <p:cNvSpPr/>
          <p:nvPr/>
        </p:nvSpPr>
        <p:spPr>
          <a:xfrm>
            <a:off x="4580211" y="3489270"/>
            <a:ext cx="3969091" cy="589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860" y="4864888"/>
            <a:ext cx="3407544" cy="1899706"/>
          </a:xfrm>
          <a:prstGeom prst="rect">
            <a:avLst/>
          </a:prstGeom>
        </p:spPr>
      </p:pic>
      <p:sp>
        <p:nvSpPr>
          <p:cNvPr id="22" name="Right Arrow 21"/>
          <p:cNvSpPr/>
          <p:nvPr/>
        </p:nvSpPr>
        <p:spPr>
          <a:xfrm rot="1639327">
            <a:off x="4366417" y="4935555"/>
            <a:ext cx="4526345" cy="589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Curved Left Arrow 23"/>
          <p:cNvSpPr/>
          <p:nvPr/>
        </p:nvSpPr>
        <p:spPr>
          <a:xfrm rot="2284010">
            <a:off x="3806028" y="4662806"/>
            <a:ext cx="1287923" cy="236337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TextBox 25"/>
          <p:cNvSpPr txBox="1"/>
          <p:nvPr/>
        </p:nvSpPr>
        <p:spPr>
          <a:xfrm rot="20002039">
            <a:off x="5810241" y="1896394"/>
            <a:ext cx="14806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prstClr val="black"/>
                </a:solidFill>
                <a:effectLst/>
                <a:uLnTx/>
                <a:uFillTx/>
                <a:latin typeface="Calibri"/>
                <a:ea typeface="+mn-ea"/>
                <a:cs typeface="+mn-cs"/>
              </a:rPr>
              <a:t>Message Sent</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26"/>
          <p:cNvSpPr txBox="1"/>
          <p:nvPr/>
        </p:nvSpPr>
        <p:spPr>
          <a:xfrm>
            <a:off x="5889258" y="3271396"/>
            <a:ext cx="14806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prstClr val="black"/>
                </a:solidFill>
                <a:effectLst/>
                <a:uLnTx/>
                <a:uFillTx/>
                <a:latin typeface="Calibri"/>
                <a:ea typeface="+mn-ea"/>
                <a:cs typeface="+mn-cs"/>
              </a:rPr>
              <a:t>Message Sent</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TextBox 27"/>
          <p:cNvSpPr txBox="1"/>
          <p:nvPr/>
        </p:nvSpPr>
        <p:spPr>
          <a:xfrm rot="1765921">
            <a:off x="5801206" y="4693534"/>
            <a:ext cx="14806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smtClean="0">
                <a:ln>
                  <a:noFill/>
                </a:ln>
                <a:solidFill>
                  <a:prstClr val="black"/>
                </a:solidFill>
                <a:effectLst/>
                <a:uLnTx/>
                <a:uFillTx/>
                <a:latin typeface="Calibri"/>
                <a:ea typeface="+mn-ea"/>
                <a:cs typeface="+mn-cs"/>
              </a:rPr>
              <a:t>Message Sent</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418" y="2278033"/>
            <a:ext cx="3309441" cy="2381169"/>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660" y="176517"/>
            <a:ext cx="2774867" cy="1962830"/>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55307" y="2303361"/>
            <a:ext cx="3234650" cy="2311697"/>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7349" y="4804396"/>
            <a:ext cx="2977050" cy="1936070"/>
          </a:xfrm>
          <a:prstGeom prst="rect">
            <a:avLst/>
          </a:prstGeom>
        </p:spPr>
      </p:pic>
      <p:sp>
        <p:nvSpPr>
          <p:cNvPr id="38" name="Rectangle 37"/>
          <p:cNvSpPr/>
          <p:nvPr/>
        </p:nvSpPr>
        <p:spPr>
          <a:xfrm>
            <a:off x="3203781" y="74571"/>
            <a:ext cx="6626757" cy="923331"/>
          </a:xfrm>
          <a:prstGeom prst="rect">
            <a:avLst/>
          </a:prstGeom>
          <a:solidFill>
            <a:sysClr val="window" lastClr="FFFFFF"/>
          </a:solidFill>
          <a:ln w="34925" cap="flat" cmpd="sng" algn="in">
            <a:solidFill>
              <a:srgbClr val="FF0000"/>
            </a:solidFill>
            <a:prstDash val="solid"/>
          </a:ln>
          <a:effectLst>
            <a:glow rad="228600">
              <a:srgbClr val="7030A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39" name="Rectangle 38"/>
          <p:cNvSpPr/>
          <p:nvPr/>
        </p:nvSpPr>
        <p:spPr>
          <a:xfrm>
            <a:off x="3364536" y="87118"/>
            <a:ext cx="6466002" cy="923330"/>
          </a:xfrm>
          <a:prstGeom prst="rect">
            <a:avLst/>
          </a:prstGeom>
          <a:noFill/>
        </p:spPr>
        <p:txBody>
          <a:bodyPr wrap="none" lIns="91440" tIns="45720" rIns="91440" bIns="45720">
            <a:spAutoFit/>
          </a:bodyPr>
          <a:lstStyle/>
          <a:p>
            <a:pPr algn="ctr">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 – CONCLUSION</a:t>
            </a:r>
            <a:endParaRPr lang="en-US" sz="5400" b="1" dirty="0">
              <a:ln w="0"/>
              <a:solidFill>
                <a:srgbClr val="242852"/>
              </a:solidFill>
              <a:effectLst>
                <a:outerShdw blurRad="38100" dist="38100" dir="2700000" algn="tl">
                  <a:srgbClr val="000000">
                    <a:alpha val="43137"/>
                  </a:srgbClr>
                </a:outerShdw>
              </a:effectLst>
              <a:latin typeface="Franklin Gothic Book" panose="020B0503020102020204"/>
            </a:endParaRPr>
          </a:p>
        </p:txBody>
      </p:sp>
    </p:spTree>
    <p:extLst>
      <p:ext uri="{BB962C8B-B14F-4D97-AF65-F5344CB8AC3E}">
        <p14:creationId xmlns:p14="http://schemas.microsoft.com/office/powerpoint/2010/main" val="13393716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18746" y="838304"/>
            <a:ext cx="6307461" cy="1120166"/>
          </a:xfrm>
        </p:spPr>
        <p:txBody>
          <a:bodyPr/>
          <a:lstStyle/>
          <a:p>
            <a:r>
              <a:rPr lang="en-US" sz="4000" b="1" u="sng" dirty="0" smtClean="0">
                <a:effectLst>
                  <a:outerShdw blurRad="38100" dist="38100" dir="2700000" algn="tl">
                    <a:srgbClr val="000000">
                      <a:alpha val="43137"/>
                    </a:srgbClr>
                  </a:outerShdw>
                </a:effectLst>
              </a:rPr>
              <a:t>RTU –MINOR PROJECT</a:t>
            </a:r>
            <a:endParaRPr lang="en-US" sz="4000" b="1" u="sng" dirty="0">
              <a:effectLst>
                <a:outerShdw blurRad="38100" dist="38100" dir="2700000" algn="tl">
                  <a:srgbClr val="000000">
                    <a:alpha val="43137"/>
                  </a:srgbClr>
                </a:outerShdw>
              </a:effectLst>
            </a:endParaRPr>
          </a:p>
        </p:txBody>
      </p:sp>
      <p:sp>
        <p:nvSpPr>
          <p:cNvPr id="6" name="Text Placeholder 3"/>
          <p:cNvSpPr txBox="1">
            <a:spLocks/>
          </p:cNvSpPr>
          <p:nvPr/>
        </p:nvSpPr>
        <p:spPr>
          <a:xfrm>
            <a:off x="6284114" y="2243320"/>
            <a:ext cx="4414683" cy="797294"/>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42852"/>
                </a:solidFill>
                <a:effectLst/>
                <a:uLnTx/>
                <a:uFillTx/>
                <a:latin typeface="Franklin Gothic Book" panose="020B0503020102020204"/>
                <a:ea typeface="+mn-ea"/>
                <a:cs typeface="+mn-cs"/>
              </a:rPr>
              <a:t>8</a:t>
            </a:r>
            <a:r>
              <a:rPr kumimoji="0" lang="en-US" sz="2000" b="1" i="0" u="none" strike="noStrike" kern="1200" cap="none" spc="0" normalizeH="0" baseline="30000" noProof="0" dirty="0" smtClean="0">
                <a:ln>
                  <a:noFill/>
                </a:ln>
                <a:solidFill>
                  <a:srgbClr val="242852"/>
                </a:solidFill>
                <a:effectLst/>
                <a:uLnTx/>
                <a:uFillTx/>
                <a:latin typeface="Franklin Gothic Book" panose="020B0503020102020204"/>
                <a:ea typeface="+mn-ea"/>
                <a:cs typeface="+mn-cs"/>
              </a:rPr>
              <a:t>TH</a:t>
            </a:r>
            <a:r>
              <a:rPr kumimoji="0" lang="en-US" sz="20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rPr>
              <a:t> SEM I.T. (Information Technology)  </a:t>
            </a:r>
            <a:endParaRPr kumimoji="0" lang="en-US" sz="20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sp>
        <p:nvSpPr>
          <p:cNvPr id="7" name="Text Placeholder 4"/>
          <p:cNvSpPr txBox="1">
            <a:spLocks/>
          </p:cNvSpPr>
          <p:nvPr/>
        </p:nvSpPr>
        <p:spPr>
          <a:xfrm>
            <a:off x="6284114" y="2930514"/>
            <a:ext cx="3483414" cy="396090"/>
          </a:xfrm>
          <a:prstGeom prst="rect">
            <a:avLst/>
          </a:prstGeom>
        </p:spPr>
        <p:txBody>
          <a:bodyPr vert="horz" lIns="91440" tIns="45720" rIns="91440" bIns="45720" rtlCol="0" anchor="ctr"/>
          <a:lstStyle>
            <a:defPPr>
              <a:defRPr lang="en-US"/>
            </a:defPPr>
            <a:lvl1pPr marL="0" algn="ctr"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242852"/>
                </a:solidFill>
                <a:latin typeface="Franklin Gothic Book" panose="020B0503020102020204"/>
              </a:rPr>
              <a:t>0</a:t>
            </a:r>
            <a:r>
              <a:rPr kumimoji="0" lang="en-US" sz="2000" b="1" i="0" u="none" strike="noStrike" kern="1200" cap="none" spc="0" normalizeH="0" baseline="0" noProof="0" smtClean="0">
                <a:ln>
                  <a:noFill/>
                </a:ln>
                <a:solidFill>
                  <a:srgbClr val="242852"/>
                </a:solidFill>
                <a:effectLst/>
                <a:uLnTx/>
                <a:uFillTx/>
                <a:latin typeface="Franklin Gothic Book" panose="020B0503020102020204"/>
                <a:ea typeface="+mn-ea"/>
                <a:cs typeface="+mn-cs"/>
              </a:rPr>
              <a:t>4-05-2019</a:t>
            </a:r>
            <a:endParaRPr kumimoji="0" lang="en-US" sz="20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sp>
        <p:nvSpPr>
          <p:cNvPr id="9" name="Text Placeholder 3"/>
          <p:cNvSpPr txBox="1">
            <a:spLocks/>
          </p:cNvSpPr>
          <p:nvPr/>
        </p:nvSpPr>
        <p:spPr>
          <a:xfrm>
            <a:off x="6284114" y="4298648"/>
            <a:ext cx="3788216" cy="530416"/>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rPr>
              <a:t>ARUNDHATI PALIWAL</a:t>
            </a:r>
            <a:endParaRPr kumimoji="0" lang="en-US" sz="24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686" y="1592827"/>
            <a:ext cx="3139846" cy="3189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 Placeholder 3"/>
          <p:cNvSpPr txBox="1">
            <a:spLocks/>
          </p:cNvSpPr>
          <p:nvPr/>
        </p:nvSpPr>
        <p:spPr>
          <a:xfrm>
            <a:off x="6284114" y="3325464"/>
            <a:ext cx="3788216" cy="530416"/>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rPr>
              <a:t>HARSHUL </a:t>
            </a:r>
            <a:r>
              <a:rPr kumimoji="0" lang="en-US" sz="2400" b="1" i="0" u="none" strike="noStrike" kern="1200" cap="none" spc="0" normalizeH="0" baseline="0" noProof="0" dirty="0">
                <a:ln>
                  <a:noFill/>
                </a:ln>
                <a:solidFill>
                  <a:srgbClr val="242852"/>
                </a:solidFill>
                <a:effectLst/>
                <a:uLnTx/>
                <a:uFillTx/>
                <a:latin typeface="Franklin Gothic Book" panose="020B0503020102020204"/>
                <a:ea typeface="+mn-ea"/>
                <a:cs typeface="+mn-cs"/>
              </a:rPr>
              <a:t>S</a:t>
            </a:r>
            <a:r>
              <a:rPr kumimoji="0" lang="en-US" sz="24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rPr>
              <a:t>HARMA</a:t>
            </a:r>
            <a:endParaRPr kumimoji="0" lang="en-US" sz="24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sp>
        <p:nvSpPr>
          <p:cNvPr id="11" name="Text Placeholder 3"/>
          <p:cNvSpPr txBox="1">
            <a:spLocks/>
          </p:cNvSpPr>
          <p:nvPr/>
        </p:nvSpPr>
        <p:spPr>
          <a:xfrm>
            <a:off x="6284114" y="3812056"/>
            <a:ext cx="3788216" cy="530416"/>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rPr>
              <a:t>PALLAV SHUKLA</a:t>
            </a:r>
            <a:endParaRPr kumimoji="0" lang="en-US" sz="24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sp>
        <p:nvSpPr>
          <p:cNvPr id="12" name="Text Placeholder 3"/>
          <p:cNvSpPr txBox="1">
            <a:spLocks/>
          </p:cNvSpPr>
          <p:nvPr/>
        </p:nvSpPr>
        <p:spPr>
          <a:xfrm>
            <a:off x="6284114" y="4782510"/>
            <a:ext cx="4569814" cy="703889"/>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rPr>
              <a:t>Project Mentor : Narendra Singh Patel (</a:t>
            </a:r>
            <a:r>
              <a:rPr kumimoji="0" lang="en-US" sz="2400" b="1" i="0" u="none" strike="noStrike" kern="1200" cap="none" spc="0" normalizeH="0" baseline="0" noProof="0" dirty="0" err="1" smtClean="0">
                <a:ln>
                  <a:noFill/>
                </a:ln>
                <a:solidFill>
                  <a:srgbClr val="242852"/>
                </a:solidFill>
                <a:effectLst/>
                <a:uLnTx/>
                <a:uFillTx/>
                <a:latin typeface="Franklin Gothic Book" panose="020B0503020102020204"/>
                <a:ea typeface="+mn-ea"/>
                <a:cs typeface="+mn-cs"/>
              </a:rPr>
              <a:t>Astt</a:t>
            </a:r>
            <a:r>
              <a:rPr kumimoji="0" lang="en-US" sz="2400" b="1" i="0" u="none" strike="noStrike" kern="1200" cap="none" spc="0" normalizeH="0" baseline="0" noProof="0" dirty="0" smtClean="0">
                <a:ln>
                  <a:noFill/>
                </a:ln>
                <a:solidFill>
                  <a:srgbClr val="242852"/>
                </a:solidFill>
                <a:effectLst/>
                <a:uLnTx/>
                <a:uFillTx/>
                <a:latin typeface="Franklin Gothic Book" panose="020B0503020102020204"/>
                <a:ea typeface="+mn-ea"/>
                <a:cs typeface="+mn-cs"/>
              </a:rPr>
              <a:t>. Prof.)</a:t>
            </a:r>
            <a:endParaRPr kumimoji="0" lang="en-US" sz="2400" b="1" i="0" u="none" strike="noStrike" kern="1200" cap="none" spc="0" normalizeH="0" baseline="0" noProof="0" dirty="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730662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3716" y="2168012"/>
            <a:ext cx="9601200" cy="4409767"/>
          </a:xfrm>
        </p:spPr>
        <p:txBody>
          <a:bodyPr>
            <a:normAutofit/>
          </a:bodyPr>
          <a:lstStyle/>
          <a:p>
            <a:pPr marL="0" indent="0" algn="just">
              <a:buNone/>
            </a:pPr>
            <a:endParaRPr lang="en-IN" sz="2800" dirty="0" smtClean="0">
              <a:solidFill>
                <a:srgbClr val="000000"/>
              </a:solidFill>
              <a:latin typeface="Verdana" panose="020B0604030504040204" pitchFamily="34" charset="0"/>
            </a:endParaRPr>
          </a:p>
          <a:p>
            <a:pPr algn="just"/>
            <a:endParaRPr lang="en-IN" sz="2800" dirty="0">
              <a:solidFill>
                <a:srgbClr val="000000"/>
              </a:solidFill>
              <a:latin typeface="Verdana" panose="020B0604030504040204" pitchFamily="34" charset="0"/>
            </a:endParaRPr>
          </a:p>
          <a:p>
            <a:pPr algn="just"/>
            <a:endParaRPr lang="en-IN" sz="2800" dirty="0">
              <a:solidFill>
                <a:srgbClr val="000000"/>
              </a:solidFill>
              <a:latin typeface="Verdana" panose="020B0604030504040204" pitchFamily="34" charset="0"/>
            </a:endParaRPr>
          </a:p>
          <a:p>
            <a:pPr algn="just"/>
            <a:r>
              <a:rPr lang="en-IN" sz="2800" dirty="0" smtClean="0">
                <a:solidFill>
                  <a:srgbClr val="000000"/>
                </a:solidFill>
                <a:latin typeface="Verdana" panose="020B0604030504040204" pitchFamily="34" charset="0"/>
              </a:rPr>
              <a:t>An app to reuse the old books .</a:t>
            </a:r>
          </a:p>
        </p:txBody>
      </p:sp>
      <p:sp>
        <p:nvSpPr>
          <p:cNvPr id="4" name="Rectangle 3"/>
          <p:cNvSpPr/>
          <p:nvPr/>
        </p:nvSpPr>
        <p:spPr>
          <a:xfrm>
            <a:off x="1428633" y="778117"/>
            <a:ext cx="9232490" cy="1337187"/>
          </a:xfrm>
          <a:prstGeom prst="rect">
            <a:avLst/>
          </a:prstGeom>
          <a:solidFill>
            <a:schemeClr val="lt1"/>
          </a:solidFill>
          <a:ln>
            <a:solidFill>
              <a:schemeClr val="bg1"/>
            </a:solidFill>
          </a:ln>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5" name="Rectangle 4"/>
          <p:cNvSpPr/>
          <p:nvPr/>
        </p:nvSpPr>
        <p:spPr>
          <a:xfrm>
            <a:off x="1865231" y="717272"/>
            <a:ext cx="9153981"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1</a:t>
            </a:r>
            <a:r>
              <a:rPr kumimoji="0" lang="en-US" sz="5400" b="1" i="0" u="none" strike="noStrike" kern="1200" cap="none" spc="0" normalizeH="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LINE INTRODUCTION</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987175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2158180"/>
            <a:ext cx="9601200" cy="4409767"/>
          </a:xfrm>
        </p:spPr>
        <p:txBody>
          <a:bodyPr>
            <a:normAutofit lnSpcReduction="10000"/>
          </a:bodyPr>
          <a:lstStyle/>
          <a:p>
            <a:pPr algn="just"/>
            <a:r>
              <a:rPr lang="en-IN" u="sng" dirty="0" smtClean="0">
                <a:solidFill>
                  <a:schemeClr val="tx1"/>
                </a:solidFill>
                <a:latin typeface="Verdana" pitchFamily="34" charset="0"/>
                <a:ea typeface="Verdana" pitchFamily="34" charset="0"/>
              </a:rPr>
              <a:t>Worldwide consumption of paper has risen by 400% in the past 40 years</a:t>
            </a:r>
            <a:r>
              <a:rPr lang="en-IN" dirty="0" smtClean="0">
                <a:solidFill>
                  <a:schemeClr val="tx1"/>
                </a:solidFill>
                <a:latin typeface="Verdana" pitchFamily="34" charset="0"/>
                <a:ea typeface="Verdana" pitchFamily="34" charset="0"/>
              </a:rPr>
              <a:t>, with 35% of harvested trees being used for paper manufacture. Although it’s tough to arrive at an accurate estimate, </a:t>
            </a:r>
            <a:r>
              <a:rPr lang="en-IN" dirty="0" smtClean="0">
                <a:solidFill>
                  <a:schemeClr val="tx1"/>
                </a:solidFill>
                <a:latin typeface="Verdana" pitchFamily="34" charset="0"/>
                <a:ea typeface="Verdana" pitchFamily="34" charset="0"/>
              </a:rPr>
              <a:t>as </a:t>
            </a:r>
            <a:r>
              <a:rPr lang="en-IN" dirty="0" smtClean="0">
                <a:solidFill>
                  <a:schemeClr val="tx1"/>
                </a:solidFill>
                <a:latin typeface="Verdana" pitchFamily="34" charset="0"/>
                <a:ea typeface="Verdana" pitchFamily="34" charset="0"/>
              </a:rPr>
              <a:t>the weight of different kinds of wood, the size of trees, and the type of pulping </a:t>
            </a:r>
            <a:r>
              <a:rPr lang="en-IN" dirty="0" smtClean="0">
                <a:solidFill>
                  <a:schemeClr val="tx1"/>
                </a:solidFill>
                <a:latin typeface="Verdana" pitchFamily="34" charset="0"/>
                <a:ea typeface="Verdana" pitchFamily="34" charset="0"/>
              </a:rPr>
              <a:t>process </a:t>
            </a:r>
          </a:p>
          <a:p>
            <a:pPr algn="just"/>
            <a:r>
              <a:rPr lang="en-IN" dirty="0" smtClean="0">
                <a:solidFill>
                  <a:schemeClr val="tx1"/>
                </a:solidFill>
                <a:latin typeface="Verdana" pitchFamily="34" charset="0"/>
                <a:ea typeface="Verdana" pitchFamily="34" charset="0"/>
              </a:rPr>
              <a:t>The </a:t>
            </a:r>
            <a:r>
              <a:rPr lang="en-IN" dirty="0" smtClean="0">
                <a:solidFill>
                  <a:schemeClr val="tx1"/>
                </a:solidFill>
                <a:latin typeface="Verdana" pitchFamily="34" charset="0"/>
                <a:ea typeface="Verdana" pitchFamily="34" charset="0"/>
              </a:rPr>
              <a:t>United States produced about 20,700,000 tons of this paper last year, which by reckoning takes 55 to 110 million trees, but we only recycle about 11,000,000 tons, or 53 percent, according to the American Forest and Paper Association. Deforestation is often seen as a problem in developing countries but also occurs in the developed world.  </a:t>
            </a:r>
            <a:endParaRPr lang="en-IN" dirty="0">
              <a:solidFill>
                <a:schemeClr val="tx1"/>
              </a:solidFill>
              <a:latin typeface="Verdana" pitchFamily="34" charset="0"/>
              <a:ea typeface="Verdana" pitchFamily="34" charset="0"/>
            </a:endParaRPr>
          </a:p>
          <a:p>
            <a:r>
              <a:rPr lang="en-US" dirty="0" smtClean="0">
                <a:solidFill>
                  <a:schemeClr val="tx1"/>
                </a:solidFill>
                <a:latin typeface="Verdana" pitchFamily="34" charset="0"/>
                <a:ea typeface="Verdana" pitchFamily="34" charset="0"/>
              </a:rPr>
              <a:t>93% of paper comes from trees. 50% of the waste of businesses is composed of paper.</a:t>
            </a:r>
            <a:r>
              <a:rPr lang="en-IN" dirty="0" smtClean="0">
                <a:solidFill>
                  <a:schemeClr val="tx1"/>
                </a:solidFill>
                <a:latin typeface="Verdana" pitchFamily="34" charset="0"/>
                <a:ea typeface="Verdana" pitchFamily="34" charset="0"/>
              </a:rPr>
              <a:t>To print a Sunday edition of the New York Times requires 75,000 trees are needed! Recycling 1 ton of paper ,26,500 </a:t>
            </a:r>
            <a:r>
              <a:rPr lang="en-IN" dirty="0" err="1" smtClean="0">
                <a:solidFill>
                  <a:schemeClr val="tx1"/>
                </a:solidFill>
                <a:latin typeface="Verdana" pitchFamily="34" charset="0"/>
                <a:ea typeface="Verdana" pitchFamily="34" charset="0"/>
              </a:rPr>
              <a:t>liters</a:t>
            </a:r>
            <a:r>
              <a:rPr lang="en-IN" dirty="0" smtClean="0">
                <a:solidFill>
                  <a:schemeClr val="tx1"/>
                </a:solidFill>
                <a:latin typeface="Verdana" pitchFamily="34" charset="0"/>
                <a:ea typeface="Verdana" pitchFamily="34" charset="0"/>
              </a:rPr>
              <a:t> of water and 17 trees</a:t>
            </a:r>
            <a:r>
              <a:rPr lang="en-IN" dirty="0" smtClean="0">
                <a:solidFill>
                  <a:schemeClr val="tx1"/>
                </a:solidFill>
                <a:effectLst>
                  <a:outerShdw blurRad="38100" dist="38100" dir="2700000" algn="tl">
                    <a:srgbClr val="000000">
                      <a:alpha val="43137"/>
                    </a:srgbClr>
                  </a:outerShdw>
                </a:effectLst>
                <a:latin typeface="Verdana" pitchFamily="34" charset="0"/>
                <a:ea typeface="Verdana" pitchFamily="34" charset="0"/>
              </a:rPr>
              <a:t>.</a:t>
            </a:r>
            <a:endParaRPr lang="en-IN" dirty="0">
              <a:solidFill>
                <a:schemeClr val="tx1"/>
              </a:solidFill>
              <a:effectLst>
                <a:outerShdw blurRad="38100" dist="38100" dir="2700000" algn="tl">
                  <a:srgbClr val="000000">
                    <a:alpha val="43137"/>
                  </a:srgbClr>
                </a:outerShdw>
              </a:effectLst>
              <a:latin typeface="Verdana" pitchFamily="34" charset="0"/>
              <a:ea typeface="Verdana" pitchFamily="34" charset="0"/>
            </a:endParaRPr>
          </a:p>
        </p:txBody>
      </p:sp>
      <p:sp>
        <p:nvSpPr>
          <p:cNvPr id="4" name="Rectangle 3"/>
          <p:cNvSpPr/>
          <p:nvPr/>
        </p:nvSpPr>
        <p:spPr>
          <a:xfrm>
            <a:off x="2780906" y="476957"/>
            <a:ext cx="9232490" cy="1337187"/>
          </a:xfrm>
          <a:prstGeom prst="rect">
            <a:avLst/>
          </a:prstGeom>
          <a:ln>
            <a:solidFill>
              <a:schemeClr val="bg1"/>
            </a:solidFill>
          </a:ln>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5" name="Rectangle 4"/>
          <p:cNvSpPr/>
          <p:nvPr/>
        </p:nvSpPr>
        <p:spPr>
          <a:xfrm>
            <a:off x="2471295" y="665077"/>
            <a:ext cx="785035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ASSEMBLED</a:t>
            </a:r>
            <a:r>
              <a:rPr kumimoji="0" lang="en-US" sz="5400" b="1" i="0" u="none" strike="noStrike" kern="1200" cap="none" spc="0" normalizeH="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DATA</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164101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5955" y="442451"/>
            <a:ext cx="9232490" cy="1337187"/>
          </a:xfrm>
          <a:prstGeom prst="rect">
            <a:avLst/>
          </a:prstGeom>
          <a:ln>
            <a:solidFill>
              <a:schemeClr val="bg1"/>
            </a:solidFill>
          </a:ln>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5" name="Rectangle 4"/>
          <p:cNvSpPr/>
          <p:nvPr/>
        </p:nvSpPr>
        <p:spPr>
          <a:xfrm>
            <a:off x="2669703" y="690957"/>
            <a:ext cx="7677231"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PHAB– ASSEMBLED</a:t>
            </a:r>
            <a:r>
              <a:rPr kumimoji="0" lang="en-US" sz="5400" b="1" i="0" u="none" strike="noStrike" kern="1200" cap="none" spc="0" normalizeH="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DATA</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pic>
        <p:nvPicPr>
          <p:cNvPr id="8" name="Content Placeholder 7" descr="C:\Users\user\Desktop\WhatsApp Image 2019-04-30 at 1.46.47 AM.jpe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9151" y="1716655"/>
            <a:ext cx="8374306" cy="4684145"/>
          </a:xfrm>
          <a:prstGeom prst="rect">
            <a:avLst/>
          </a:prstGeom>
          <a:noFill/>
          <a:ln>
            <a:noFill/>
          </a:ln>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0672080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2158180"/>
            <a:ext cx="9601200" cy="4409767"/>
          </a:xfrm>
        </p:spPr>
        <p:txBody>
          <a:bodyPr>
            <a:normAutofit lnSpcReduction="10000"/>
          </a:bodyPr>
          <a:lstStyle/>
          <a:p>
            <a:pPr algn="just"/>
            <a:r>
              <a:rPr lang="en-IN" sz="2800" dirty="0" smtClean="0">
                <a:solidFill>
                  <a:srgbClr val="000000"/>
                </a:solidFill>
                <a:latin typeface="Verdana" panose="020B0604030504040204" pitchFamily="34" charset="0"/>
              </a:rPr>
              <a:t>According to the report </a:t>
            </a:r>
            <a:r>
              <a:rPr lang="en-IN" sz="2800" dirty="0">
                <a:solidFill>
                  <a:srgbClr val="000000"/>
                </a:solidFill>
                <a:latin typeface="Verdana" panose="020B0604030504040204" pitchFamily="34" charset="0"/>
              </a:rPr>
              <a:t>released by </a:t>
            </a:r>
            <a:r>
              <a:rPr lang="en-IN" sz="2800" dirty="0" smtClean="0">
                <a:solidFill>
                  <a:srgbClr val="000000"/>
                </a:solidFill>
                <a:latin typeface="Verdana" panose="020B0604030504040204" pitchFamily="34" charset="0"/>
              </a:rPr>
              <a:t>Environmental Protection Agency in 2013 :</a:t>
            </a:r>
          </a:p>
          <a:p>
            <a:pPr lvl="1" algn="just"/>
            <a:r>
              <a:rPr lang="en-IN" sz="2800" dirty="0" smtClean="0">
                <a:solidFill>
                  <a:srgbClr val="000000"/>
                </a:solidFill>
                <a:latin typeface="Verdana" panose="020B0604030504040204" pitchFamily="34" charset="0"/>
              </a:rPr>
              <a:t>1)Before recycling the total waste generation </a:t>
            </a:r>
            <a:r>
              <a:rPr lang="en-IN" sz="2800" dirty="0" err="1" smtClean="0">
                <a:solidFill>
                  <a:srgbClr val="000000"/>
                </a:solidFill>
                <a:latin typeface="Verdana" panose="020B0604030504040204" pitchFamily="34" charset="0"/>
              </a:rPr>
              <a:t>i.e</a:t>
            </a:r>
            <a:r>
              <a:rPr lang="en-IN" sz="2800" dirty="0" smtClean="0">
                <a:solidFill>
                  <a:srgbClr val="000000"/>
                </a:solidFill>
                <a:latin typeface="Verdana" panose="020B0604030504040204" pitchFamily="34" charset="0"/>
              </a:rPr>
              <a:t> 236 millions tons consists of approximately 35.2% of the paper waste.</a:t>
            </a:r>
          </a:p>
          <a:p>
            <a:pPr lvl="1" algn="just"/>
            <a:endParaRPr lang="en-IN" sz="800" i="0" dirty="0" smtClean="0">
              <a:solidFill>
                <a:srgbClr val="000000"/>
              </a:solidFill>
              <a:latin typeface="Verdana" panose="020B0604030504040204" pitchFamily="34" charset="0"/>
            </a:endParaRPr>
          </a:p>
          <a:p>
            <a:pPr lvl="1" algn="just"/>
            <a:r>
              <a:rPr lang="en-IN" sz="2800" i="0" dirty="0" smtClean="0">
                <a:solidFill>
                  <a:srgbClr val="000000"/>
                </a:solidFill>
                <a:latin typeface="Verdana" panose="020B0604030504040204" pitchFamily="34" charset="0"/>
              </a:rPr>
              <a:t>2)According to the report approximately 30.8% of the paper is successfully recycled.</a:t>
            </a:r>
          </a:p>
          <a:p>
            <a:pPr marL="530352" lvl="1" indent="0" algn="just">
              <a:buNone/>
            </a:pPr>
            <a:endParaRPr lang="en-IN" sz="2800" i="0" dirty="0" smtClean="0">
              <a:solidFill>
                <a:srgbClr val="000000"/>
              </a:solidFill>
              <a:latin typeface="Verdana" panose="020B0604030504040204" pitchFamily="34" charset="0"/>
            </a:endParaRPr>
          </a:p>
          <a:p>
            <a:pPr lvl="1" algn="just"/>
            <a:r>
              <a:rPr lang="en-IN" sz="2800" i="0" dirty="0" smtClean="0">
                <a:solidFill>
                  <a:srgbClr val="000000"/>
                </a:solidFill>
                <a:latin typeface="Verdana" panose="020B0604030504040204" pitchFamily="34" charset="0"/>
              </a:rPr>
              <a:t>3) Lots of resources are used up in recycling 31% of paper.</a:t>
            </a:r>
            <a:endParaRPr lang="en-IN" sz="2800" i="0" dirty="0">
              <a:solidFill>
                <a:srgbClr val="000000"/>
              </a:solidFill>
              <a:latin typeface="Verdana" panose="020B0604030504040204" pitchFamily="34" charset="0"/>
            </a:endParaRPr>
          </a:p>
          <a:p>
            <a:pPr lvl="1" algn="just"/>
            <a:endParaRPr lang="en-IN" sz="2800" i="0" dirty="0">
              <a:solidFill>
                <a:srgbClr val="000000"/>
              </a:solidFill>
              <a:latin typeface="Verdana" panose="020B0604030504040204" pitchFamily="34" charset="0"/>
            </a:endParaRPr>
          </a:p>
        </p:txBody>
      </p:sp>
      <p:sp>
        <p:nvSpPr>
          <p:cNvPr id="4" name="Rectangle 3"/>
          <p:cNvSpPr/>
          <p:nvPr/>
        </p:nvSpPr>
        <p:spPr>
          <a:xfrm>
            <a:off x="1555955" y="456519"/>
            <a:ext cx="9232490" cy="1337187"/>
          </a:xfrm>
          <a:prstGeom prst="rect">
            <a:avLst/>
          </a:prstGeom>
          <a:ln>
            <a:solidFill>
              <a:schemeClr val="bg1"/>
            </a:solidFill>
          </a:ln>
          <a:effectLst/>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
        <p:nvSpPr>
          <p:cNvPr id="5" name="Rectangle 4"/>
          <p:cNvSpPr/>
          <p:nvPr/>
        </p:nvSpPr>
        <p:spPr>
          <a:xfrm>
            <a:off x="2598071" y="647825"/>
            <a:ext cx="785035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ASSEMBLED</a:t>
            </a:r>
            <a:r>
              <a:rPr kumimoji="0" lang="en-US" sz="5400" b="1" i="0" u="none" strike="noStrike" kern="1200" cap="none" spc="0" normalizeH="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DATA</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473548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2158180"/>
            <a:ext cx="9601200" cy="4409767"/>
          </a:xfrm>
        </p:spPr>
        <p:txBody>
          <a:bodyPr>
            <a:normAutofit/>
          </a:bodyPr>
          <a:lstStyle/>
          <a:p>
            <a:pPr lvl="1" algn="just"/>
            <a:r>
              <a:rPr lang="en-IN" sz="2800" dirty="0" smtClean="0">
                <a:solidFill>
                  <a:srgbClr val="000000"/>
                </a:solidFill>
                <a:latin typeface="Verdana" panose="020B0604030504040204" pitchFamily="34" charset="0"/>
              </a:rPr>
              <a:t>4) The another problem that catches our attention from student’s point of view is that not every student is able to get the books required at the exam time and whoever gets the books, gets it at a high price.</a:t>
            </a:r>
            <a:endParaRPr lang="en-IN" sz="2800" i="0" dirty="0">
              <a:solidFill>
                <a:srgbClr val="000000"/>
              </a:solidFill>
              <a:latin typeface="Verdana" panose="020B0604030504040204" pitchFamily="34" charset="0"/>
            </a:endParaRPr>
          </a:p>
          <a:p>
            <a:pPr lvl="1" algn="just"/>
            <a:endParaRPr lang="en-IN" sz="800" i="0" dirty="0" smtClean="0">
              <a:solidFill>
                <a:srgbClr val="000000"/>
              </a:solidFill>
              <a:latin typeface="Verdana" panose="020B0604030504040204" pitchFamily="34" charset="0"/>
            </a:endParaRPr>
          </a:p>
          <a:p>
            <a:pPr lvl="1" algn="just"/>
            <a:r>
              <a:rPr lang="en-IN" sz="2800" i="0" dirty="0" smtClean="0">
                <a:solidFill>
                  <a:srgbClr val="000000"/>
                </a:solidFill>
                <a:latin typeface="Verdana" panose="020B0604030504040204" pitchFamily="34" charset="0"/>
              </a:rPr>
              <a:t>5)once the exams are over the students who bought the books are no longer of use for them . So in all we can say that it is a wastage of money.</a:t>
            </a:r>
            <a:endParaRPr lang="en-IN" sz="2800" i="0" dirty="0">
              <a:solidFill>
                <a:srgbClr val="000000"/>
              </a:solidFill>
              <a:effectLst>
                <a:outerShdw blurRad="38100" dist="38100" dir="2700000" algn="tl">
                  <a:srgbClr val="000000">
                    <a:alpha val="43137"/>
                  </a:srgbClr>
                </a:outerShdw>
              </a:effectLst>
              <a:latin typeface="Verdana" panose="020B0604030504040204" pitchFamily="34" charset="0"/>
            </a:endParaRPr>
          </a:p>
        </p:txBody>
      </p:sp>
      <p:sp>
        <p:nvSpPr>
          <p:cNvPr id="5" name="Rectangle 4"/>
          <p:cNvSpPr/>
          <p:nvPr/>
        </p:nvSpPr>
        <p:spPr>
          <a:xfrm>
            <a:off x="2779006" y="743369"/>
            <a:ext cx="7677231"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ASSEMBLED</a:t>
            </a:r>
            <a:r>
              <a:rPr kumimoji="0" lang="en-US" sz="5400" b="1" i="0" u="none" strike="noStrike" kern="1200" cap="none" spc="0" normalizeH="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DATA</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5398181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2158180"/>
            <a:ext cx="9601200" cy="4409767"/>
          </a:xfrm>
        </p:spPr>
        <p:txBody>
          <a:bodyPr>
            <a:normAutofit/>
          </a:bodyPr>
          <a:lstStyle/>
          <a:p>
            <a:pPr lvl="1" algn="just"/>
            <a:r>
              <a:rPr lang="en-IN" sz="2800" dirty="0" smtClean="0">
                <a:solidFill>
                  <a:srgbClr val="000000"/>
                </a:solidFill>
                <a:latin typeface="Verdana" panose="020B0604030504040204" pitchFamily="34" charset="0"/>
              </a:rPr>
              <a:t>6)  During the critical exam time , the student needs to surf for e-books , due to which there is a wastage of time.   </a:t>
            </a:r>
          </a:p>
          <a:p>
            <a:pPr lvl="1" algn="just">
              <a:buNone/>
            </a:pPr>
            <a:endParaRPr lang="en-IN" sz="2800" dirty="0" smtClean="0">
              <a:solidFill>
                <a:srgbClr val="000000"/>
              </a:solidFill>
              <a:latin typeface="Verdana" panose="020B0604030504040204" pitchFamily="34" charset="0"/>
            </a:endParaRPr>
          </a:p>
          <a:p>
            <a:pPr lvl="1" algn="just"/>
            <a:r>
              <a:rPr lang="en-IN" sz="2800" i="0" dirty="0" smtClean="0">
                <a:solidFill>
                  <a:srgbClr val="000000"/>
                </a:solidFill>
                <a:latin typeface="Verdana" panose="020B0604030504040204" pitchFamily="34" charset="0"/>
              </a:rPr>
              <a:t>7) As per regress use of class notes of one particular person , many a times student face problem in finding the notes to be used again in semester.</a:t>
            </a:r>
          </a:p>
          <a:p>
            <a:pPr lvl="1" algn="just"/>
            <a:endParaRPr lang="en-IN" sz="2800" i="0" dirty="0">
              <a:solidFill>
                <a:srgbClr val="000000"/>
              </a:solidFill>
              <a:latin typeface="Verdana" panose="020B0604030504040204" pitchFamily="34" charset="0"/>
            </a:endParaRPr>
          </a:p>
        </p:txBody>
      </p:sp>
      <p:sp>
        <p:nvSpPr>
          <p:cNvPr id="5" name="Rectangle 4"/>
          <p:cNvSpPr/>
          <p:nvPr/>
        </p:nvSpPr>
        <p:spPr>
          <a:xfrm>
            <a:off x="2528622" y="694122"/>
            <a:ext cx="785035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 ASSEMBLED</a:t>
            </a:r>
            <a:r>
              <a:rPr kumimoji="0" lang="en-US" sz="5400" b="1" i="0" u="none" strike="noStrike" kern="1200" cap="none" spc="0" normalizeH="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DATA</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539818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2158180"/>
            <a:ext cx="9601200" cy="4409767"/>
          </a:xfrm>
        </p:spPr>
        <p:txBody>
          <a:bodyPr>
            <a:normAutofit fontScale="92500"/>
          </a:bodyPr>
          <a:lstStyle/>
          <a:p>
            <a:pPr lvl="1" algn="just"/>
            <a:r>
              <a:rPr lang="en-IN" sz="2800" dirty="0" smtClean="0">
                <a:solidFill>
                  <a:srgbClr val="000000"/>
                </a:solidFill>
                <a:latin typeface="Verdana" panose="020B0604030504040204" pitchFamily="34" charset="0"/>
              </a:rPr>
              <a:t>8)  Thinking from that student’s point of view, that student has to send the notes again and again to their classmates.</a:t>
            </a:r>
          </a:p>
          <a:p>
            <a:pPr lvl="1" algn="just"/>
            <a:r>
              <a:rPr lang="en-IN" sz="2800" i="0" dirty="0" smtClean="0">
                <a:solidFill>
                  <a:srgbClr val="000000"/>
                </a:solidFill>
                <a:latin typeface="Verdana" panose="020B0604030504040204" pitchFamily="34" charset="0"/>
              </a:rPr>
              <a:t>9)  The same problem is faced by the faculty that he/she needs to share the same notes for every batch. </a:t>
            </a:r>
          </a:p>
          <a:p>
            <a:pPr lvl="1" algn="just"/>
            <a:r>
              <a:rPr lang="en-IN" sz="2800" i="0" dirty="0" smtClean="0">
                <a:solidFill>
                  <a:srgbClr val="000000"/>
                </a:solidFill>
                <a:latin typeface="Verdana" panose="020B0604030504040204" pitchFamily="34" charset="0"/>
              </a:rPr>
              <a:t>10) </a:t>
            </a:r>
            <a:r>
              <a:rPr lang="en-IN" sz="2700" i="0" dirty="0" smtClean="0">
                <a:solidFill>
                  <a:srgbClr val="000000"/>
                </a:solidFill>
                <a:latin typeface="Verdana" panose="020B0604030504040204" pitchFamily="34" charset="0"/>
              </a:rPr>
              <a:t>In engineering, students also use the Xeroxed books and notes, once the semester passes they are of no use, they don’t have a resale value and the shopkeepers don’t even accept these Xeroxed material so these materials are then wasted.</a:t>
            </a:r>
          </a:p>
          <a:p>
            <a:pPr lvl="1" algn="just">
              <a:buNone/>
            </a:pPr>
            <a:endParaRPr lang="en-IN" sz="2800" i="0" dirty="0" smtClean="0">
              <a:solidFill>
                <a:srgbClr val="000000"/>
              </a:solidFill>
              <a:latin typeface="Verdana" panose="020B0604030504040204" pitchFamily="34" charset="0"/>
            </a:endParaRPr>
          </a:p>
          <a:p>
            <a:pPr lvl="1" algn="just"/>
            <a:endParaRPr lang="en-IN" sz="2800" i="0" dirty="0">
              <a:solidFill>
                <a:srgbClr val="000000"/>
              </a:solidFill>
              <a:latin typeface="Verdana" panose="020B0604030504040204" pitchFamily="34" charset="0"/>
            </a:endParaRPr>
          </a:p>
        </p:txBody>
      </p:sp>
      <p:sp>
        <p:nvSpPr>
          <p:cNvPr id="5" name="Rectangle 4"/>
          <p:cNvSpPr/>
          <p:nvPr/>
        </p:nvSpPr>
        <p:spPr>
          <a:xfrm>
            <a:off x="2664897" y="831927"/>
            <a:ext cx="7677230"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smtClean="0">
                <a:ln w="0"/>
                <a:solidFill>
                  <a:srgbClr val="242852"/>
                </a:solidFill>
                <a:effectLst>
                  <a:outerShdw blurRad="38100" dist="38100" dir="2700000" algn="tl">
                    <a:srgbClr val="000000">
                      <a:alpha val="43137"/>
                    </a:srgbClr>
                  </a:outerShdw>
                </a:effectLst>
                <a:latin typeface="Franklin Gothic Book" panose="020B0503020102020204"/>
              </a:rPr>
              <a:t>PHAB</a:t>
            </a:r>
            <a:r>
              <a:rPr kumimoji="0" lang="en-US" sz="5400" b="1" i="0" u="none" strike="noStrike" kern="1200" cap="none" spc="0" normalizeH="0" baseline="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 –</a:t>
            </a:r>
            <a:r>
              <a:rPr lang="en-US" sz="5400" b="1" baseline="0" dirty="0" smtClean="0">
                <a:ln w="0"/>
                <a:solidFill>
                  <a:srgbClr val="242852"/>
                </a:solidFill>
                <a:effectLst>
                  <a:outerShdw blurRad="38100" dist="38100" dir="2700000" algn="tl">
                    <a:srgbClr val="000000">
                      <a:alpha val="43137"/>
                    </a:srgbClr>
                  </a:outerShdw>
                </a:effectLst>
                <a:latin typeface="Franklin Gothic Book" panose="020B0503020102020204"/>
              </a:rPr>
              <a:t>AS</a:t>
            </a:r>
            <a:r>
              <a:rPr kumimoji="0" lang="en-US" sz="5400" b="1" i="0" u="none" strike="noStrike" kern="1200" cap="none" spc="0" normalizeH="0" noProof="0" dirty="0" smtClean="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rPr>
              <a:t>SEMBLED DATA</a:t>
            </a:r>
            <a:endParaRPr kumimoji="0" lang="en-US" sz="5400" b="1" i="0" u="none" strike="noStrike" kern="1200" cap="none" spc="0" normalizeH="0" baseline="0" noProof="0" dirty="0">
              <a:ln w="0"/>
              <a:solidFill>
                <a:srgbClr val="242852"/>
              </a:solidFill>
              <a:effectLst>
                <a:outerShdw blurRad="38100" dist="38100" dir="2700000" algn="tl">
                  <a:srgbClr val="000000">
                    <a:alpha val="43137"/>
                  </a:srgbClr>
                </a:outerShdw>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A41B7-0C9B-4C3B-AD46-070730E934F9}" type="slidenum">
              <a:rPr kumimoji="0" lang="en-IN" sz="1200" b="0" i="0" u="none" strike="noStrike" kern="1200" cap="none" spc="0" normalizeH="0" baseline="0" noProof="0" smtClean="0">
                <a:ln>
                  <a:noFill/>
                </a:ln>
                <a:solidFill>
                  <a:srgbClr val="242852"/>
                </a:solidFill>
                <a:effectLst/>
                <a:uLnTx/>
                <a:uFillTx/>
                <a:latin typeface="Franklin Gothic Book" panose="020B0503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srgbClr val="242852"/>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5398181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ro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1_Cro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4.xml><?xml version="1.0" encoding="utf-8"?>
<a:theme xmlns:a="http://schemas.openxmlformats.org/drawingml/2006/main" name="2_Cro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ro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3.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4.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otalTime>4336</TotalTime>
  <Words>1548</Words>
  <Application>Microsoft Office PowerPoint</Application>
  <PresentationFormat>Widescreen</PresentationFormat>
  <Paragraphs>134</Paragraphs>
  <Slides>29</Slides>
  <Notes>0</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29</vt:i4>
      </vt:variant>
    </vt:vector>
  </HeadingPairs>
  <TitlesOfParts>
    <vt:vector size="42" baseType="lpstr">
      <vt:lpstr>Arial</vt:lpstr>
      <vt:lpstr>Calibri</vt:lpstr>
      <vt:lpstr>Calibri Light</vt:lpstr>
      <vt:lpstr>Franklin Gothic Book</vt:lpstr>
      <vt:lpstr>Times New Roman</vt:lpstr>
      <vt:lpstr>Verdana</vt:lpstr>
      <vt:lpstr>Wingdings</vt:lpstr>
      <vt:lpstr>Office Theme</vt:lpstr>
      <vt:lpstr>Crop</vt:lpstr>
      <vt:lpstr>1_Crop</vt:lpstr>
      <vt:lpstr>2_Crop</vt:lpstr>
      <vt:lpstr>1_Office Theme</vt:lpstr>
      <vt:lpstr>3_Crop</vt:lpstr>
      <vt:lpstr>RTU –MAJOR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RTU –MINOR PROJECT</vt:lpstr>
    </vt:vector>
  </TitlesOfParts>
  <Company>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RTU –MINOR PROJECT</dc:title>
  <dc:creator>d</dc:creator>
  <cp:lastModifiedBy>d</cp:lastModifiedBy>
  <cp:revision>157</cp:revision>
  <dcterms:created xsi:type="dcterms:W3CDTF">2018-11-19T22:11:46Z</dcterms:created>
  <dcterms:modified xsi:type="dcterms:W3CDTF">2019-05-04T07:20:37Z</dcterms:modified>
</cp:coreProperties>
</file>